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441" r:id="rId2"/>
    <p:sldId id="702" r:id="rId3"/>
    <p:sldId id="1402" r:id="rId4"/>
    <p:sldId id="704" r:id="rId5"/>
    <p:sldId id="706" r:id="rId6"/>
    <p:sldId id="701" r:id="rId7"/>
    <p:sldId id="1406" r:id="rId8"/>
    <p:sldId id="693" r:id="rId9"/>
    <p:sldId id="692" r:id="rId10"/>
    <p:sldId id="1407" r:id="rId11"/>
    <p:sldId id="689" r:id="rId12"/>
    <p:sldId id="697" r:id="rId13"/>
    <p:sldId id="698" r:id="rId14"/>
    <p:sldId id="694" r:id="rId15"/>
    <p:sldId id="1408" r:id="rId16"/>
    <p:sldId id="699" r:id="rId17"/>
    <p:sldId id="1409" r:id="rId18"/>
    <p:sldId id="700" r:id="rId19"/>
    <p:sldId id="695" r:id="rId20"/>
    <p:sldId id="708" r:id="rId21"/>
    <p:sldId id="1444" r:id="rId22"/>
    <p:sldId id="1428" r:id="rId23"/>
    <p:sldId id="1429" r:id="rId24"/>
    <p:sldId id="1431" r:id="rId25"/>
    <p:sldId id="1435" r:id="rId26"/>
    <p:sldId id="1445" r:id="rId27"/>
    <p:sldId id="707" r:id="rId28"/>
    <p:sldId id="1443" r:id="rId29"/>
    <p:sldId id="1411" r:id="rId30"/>
    <p:sldId id="1405" r:id="rId31"/>
    <p:sldId id="1424" r:id="rId32"/>
    <p:sldId id="1414" r:id="rId33"/>
    <p:sldId id="709" r:id="rId34"/>
    <p:sldId id="1449" r:id="rId35"/>
    <p:sldId id="1446" r:id="rId36"/>
    <p:sldId id="1447" r:id="rId37"/>
    <p:sldId id="1448" r:id="rId38"/>
    <p:sldId id="1450" r:id="rId39"/>
    <p:sldId id="1452" r:id="rId40"/>
    <p:sldId id="1453" r:id="rId41"/>
    <p:sldId id="1451" r:id="rId42"/>
  </p:sldIdLst>
  <p:sldSz cx="9144000" cy="6858000" type="screen4x3"/>
  <p:notesSz cx="9866313" cy="142954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79646"/>
    <a:srgbClr val="FF9900"/>
    <a:srgbClr val="F9AB6B"/>
    <a:srgbClr val="F2DCDB"/>
    <a:srgbClr val="D48A88"/>
    <a:srgbClr val="DEA3A2"/>
    <a:srgbClr val="7C9B3F"/>
    <a:srgbClr val="8DBA6E"/>
    <a:srgbClr val="37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6" autoAdjust="0"/>
    <p:restoredTop sz="94424" autoAdjust="0"/>
  </p:normalViewPr>
  <p:slideViewPr>
    <p:cSldViewPr>
      <p:cViewPr varScale="1">
        <p:scale>
          <a:sx n="54" d="100"/>
          <a:sy n="54" d="100"/>
        </p:scale>
        <p:origin x="3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286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4174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t" anchorCtr="0" compatLnSpc="1">
            <a:prstTxWarp prst="textNoShape">
              <a:avLst/>
            </a:prstTxWarp>
          </a:bodyPr>
          <a:lstStyle>
            <a:lvl1pPr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142" y="0"/>
            <a:ext cx="4274172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t" anchorCtr="0" compatLnSpc="1">
            <a:prstTxWarp prst="textNoShape">
              <a:avLst/>
            </a:prstTxWarp>
          </a:bodyPr>
          <a:lstStyle>
            <a:lvl1pPr algn="r"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13579866"/>
            <a:ext cx="4274174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b" anchorCtr="0" compatLnSpc="1">
            <a:prstTxWarp prst="textNoShape">
              <a:avLst/>
            </a:prstTxWarp>
          </a:bodyPr>
          <a:lstStyle>
            <a:lvl1pPr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142" y="13579866"/>
            <a:ext cx="4274172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fld id="{C8C0275F-AADA-4F53-85C6-FB79AFA2D8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479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4174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t" anchorCtr="0" compatLnSpc="1">
            <a:prstTxWarp prst="textNoShape">
              <a:avLst/>
            </a:prstTxWarp>
          </a:bodyPr>
          <a:lstStyle>
            <a:lvl1pPr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142" y="0"/>
            <a:ext cx="4274172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t" anchorCtr="0" compatLnSpc="1">
            <a:prstTxWarp prst="textNoShape">
              <a:avLst/>
            </a:prstTxWarp>
          </a:bodyPr>
          <a:lstStyle>
            <a:lvl1pPr algn="r"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60488" y="1069975"/>
            <a:ext cx="7146925" cy="5360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63" y="6789934"/>
            <a:ext cx="7234989" cy="643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13579866"/>
            <a:ext cx="4274174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b" anchorCtr="0" compatLnSpc="1">
            <a:prstTxWarp prst="textNoShape">
              <a:avLst/>
            </a:prstTxWarp>
          </a:bodyPr>
          <a:lstStyle>
            <a:lvl1pPr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142" y="13579866"/>
            <a:ext cx="4274172" cy="71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2061" tIns="66031" rIns="132061" bIns="66031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ea typeface="新細明體" pitchFamily="18" charset="-120"/>
              </a:defRPr>
            </a:lvl1pPr>
          </a:lstStyle>
          <a:p>
            <a:pPr>
              <a:defRPr/>
            </a:pPr>
            <a:fld id="{1C498014-E0A7-4E77-9CA4-0242C233B4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8071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日、周、月平均</a:t>
            </a:r>
            <a:r>
              <a:rPr lang="en-US" altLang="zh-TW" dirty="0"/>
              <a:t>)</a:t>
            </a:r>
            <a:r>
              <a:rPr lang="zh-TW" altLang="en-US" dirty="0"/>
              <a:t>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074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97</a:t>
            </a:r>
            <a:r>
              <a:rPr lang="zh-TW" altLang="en-US" dirty="0"/>
              <a:t>個通過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2275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644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141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明天算今天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943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542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63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觀察比數當下統計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212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√：表</a:t>
            </a:r>
            <a:r>
              <a:rPr lang="zh-TW" altLang="en-US" dirty="0"/>
              <a:t>設備正常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611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3848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163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6205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4911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020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3139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/</a:t>
            </a:r>
            <a:r>
              <a:rPr lang="zh-TW" altLang="en-US" dirty="0"/>
              <a:t>不通過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555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連續日期來表示</a:t>
            </a:r>
            <a:r>
              <a:rPr lang="en-US" altLang="zh-TW" dirty="0"/>
              <a:t>(</a:t>
            </a:r>
            <a:r>
              <a:rPr lang="zh-TW" altLang="en-US" dirty="0"/>
              <a:t>三天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824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改圖示說明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37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846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None/>
            </a:pPr>
            <a:endParaRPr lang="en-US" altLang="zh-TW" sz="1200" dirty="0">
              <a:solidFill>
                <a:srgbClr val="0066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656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45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每隔一小時重新計算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460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小時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是否通過門檻率，計算通過率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991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0E85-875D-4404-ABAD-ACC7572E60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83138-89EE-486B-B293-73DC9E5C60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6" name="圖片 5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8150" y="-117475"/>
            <a:ext cx="2105025" cy="6426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-117475"/>
            <a:ext cx="6167437" cy="6426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82414-BFDF-489E-8B81-337B664A2E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6" name="圖片 5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776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83456"/>
            <a:ext cx="8425631" cy="647973"/>
          </a:xfr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196752"/>
            <a:ext cx="8424862" cy="5111973"/>
          </a:xfrm>
        </p:spPr>
        <p:txBody>
          <a:bodyPr/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lvl3pPr>
            <a:lvl4pPr marL="16002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lvl4pPr>
            <a:lvl5pPr marL="20574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9" name="圖片 8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24208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789041"/>
            <a:ext cx="7772400" cy="109149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FDCB8-9C6F-4F18-B4CC-64F53A2E19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908050"/>
            <a:ext cx="413543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413702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A5E8F-416D-4149-A9E5-713CA05C96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73376-B690-48DA-A6CC-B9C1536E4A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9" name="圖片 8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0D3B9-00DF-4D4A-8D67-B0A7EDEE8E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5" name="圖片 4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F80D-968C-400A-9849-CBEC0BF15E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4" name="圖片 3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4AC1B-9444-49D9-A041-517902DF5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 descr="資拓宏宇企業識別(彩色+橫排+全名+繁中+英文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92280" y="6525344"/>
            <a:ext cx="1842254" cy="2254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227956"/>
            <a:ext cx="8425631" cy="64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760"/>
            <a:ext cx="8424862" cy="503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 </a:t>
            </a:r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 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1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華康中圓體(P)" pitchFamily="34" charset="-120"/>
          <a:ea typeface="華康中圓體(P)" pitchFamily="34" charset="-120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kumimoji="1" sz="28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kumimoji="1" sz="20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606804"/>
              </p:ext>
            </p:extLst>
          </p:nvPr>
        </p:nvGraphicFramePr>
        <p:xfrm>
          <a:off x="179512" y="647363"/>
          <a:ext cx="8856984" cy="609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3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599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894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路側設施資料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KPI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計算流程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備註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2659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每分鐘上傳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XML</a:t>
                      </a:r>
                    </a:p>
                    <a:p>
                      <a:pPr algn="l"/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記錄轄內每支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VD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之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ID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、時間、設備狀態、交通參數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39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上傳品質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上傳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XML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封包上傳狀況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3445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ID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數與建構數量比較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80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內容品質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維護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設備狀態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來源端填寫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正常、通訊異常、設備故障、其他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0378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時間檢核：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資料傳輸時間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4779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妥善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交通參數 內容檢核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參數勾稽 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極值 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連續性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非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“0”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連續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次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endParaRPr lang="en-US" altLang="zh-TW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時間差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2" name="流程圖: 決策 31"/>
          <p:cNvSpPr/>
          <p:nvPr/>
        </p:nvSpPr>
        <p:spPr>
          <a:xfrm>
            <a:off x="1276468" y="3563950"/>
            <a:ext cx="1364529" cy="53539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設備狀態正常</a:t>
            </a:r>
            <a:r>
              <a:rPr lang="en-US" altLang="zh-TW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1" name="流程圖: 決策 70"/>
          <p:cNvSpPr/>
          <p:nvPr/>
        </p:nvSpPr>
        <p:spPr>
          <a:xfrm>
            <a:off x="1274115" y="5301284"/>
            <a:ext cx="1352023" cy="53539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endParaRPr lang="en-US" altLang="zh-TW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檢核</a:t>
            </a:r>
            <a:r>
              <a:rPr lang="en-US" altLang="zh-TW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0" name="群組 139"/>
          <p:cNvGrpSpPr/>
          <p:nvPr/>
        </p:nvGrpSpPr>
        <p:grpSpPr>
          <a:xfrm>
            <a:off x="1491893" y="1327626"/>
            <a:ext cx="4277798" cy="5175597"/>
            <a:chOff x="1491893" y="1327626"/>
            <a:chExt cx="4277798" cy="5175597"/>
          </a:xfrm>
        </p:grpSpPr>
        <p:sp>
          <p:nvSpPr>
            <p:cNvPr id="7" name="流程圖: 結束點 6"/>
            <p:cNvSpPr/>
            <p:nvPr/>
          </p:nvSpPr>
          <p:spPr>
            <a:xfrm>
              <a:off x="3544374" y="1327626"/>
              <a:ext cx="864096" cy="351703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XML</a:t>
              </a:r>
              <a:endPara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" name="流程圖: 決策 7"/>
            <p:cNvSpPr/>
            <p:nvPr/>
          </p:nvSpPr>
          <p:spPr>
            <a:xfrm>
              <a:off x="3436362" y="1975378"/>
              <a:ext cx="1080120" cy="576064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上傳</a:t>
              </a:r>
              <a:r>
                <a:rPr lang="en-US" altLang="zh-TW" sz="1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?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5" name="直線接點 4"/>
            <p:cNvCxnSpPr>
              <a:stCxn id="7" idx="2"/>
              <a:endCxn id="8" idx="0"/>
            </p:cNvCxnSpPr>
            <p:nvPr/>
          </p:nvCxnSpPr>
          <p:spPr>
            <a:xfrm>
              <a:off x="3976422" y="1679329"/>
              <a:ext cx="0" cy="29604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5012282" y="2047328"/>
              <a:ext cx="757409" cy="432805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結束</a:t>
              </a:r>
            </a:p>
          </p:txBody>
        </p:sp>
        <p:cxnSp>
          <p:nvCxnSpPr>
            <p:cNvPr id="10" name="直線接點 9"/>
            <p:cNvCxnSpPr>
              <a:stCxn id="8" idx="3"/>
              <a:endCxn id="6" idx="1"/>
            </p:cNvCxnSpPr>
            <p:nvPr/>
          </p:nvCxnSpPr>
          <p:spPr>
            <a:xfrm>
              <a:off x="4516482" y="2263410"/>
              <a:ext cx="495800" cy="32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608004" y="1975698"/>
              <a:ext cx="404278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No</a:t>
              </a:r>
              <a:endParaRPr lang="zh-TW" altLang="en-US" sz="1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31962" y="2047328"/>
              <a:ext cx="757409" cy="432805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介接率</a:t>
              </a:r>
            </a:p>
          </p:txBody>
        </p:sp>
        <p:cxnSp>
          <p:nvCxnSpPr>
            <p:cNvPr id="16" name="直線接點 15"/>
            <p:cNvCxnSpPr>
              <a:stCxn id="14" idx="3"/>
              <a:endCxn id="8" idx="1"/>
            </p:cNvCxnSpPr>
            <p:nvPr/>
          </p:nvCxnSpPr>
          <p:spPr>
            <a:xfrm flipV="1">
              <a:off x="2889371" y="2263410"/>
              <a:ext cx="546991" cy="3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533555" y="2916258"/>
              <a:ext cx="833150" cy="3576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完整率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9" name="直線接點 18"/>
            <p:cNvCxnSpPr>
              <a:stCxn id="17" idx="3"/>
              <a:endCxn id="20" idx="1"/>
            </p:cNvCxnSpPr>
            <p:nvPr/>
          </p:nvCxnSpPr>
          <p:spPr>
            <a:xfrm>
              <a:off x="2366705" y="3095103"/>
              <a:ext cx="848154" cy="739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214859" y="2916258"/>
              <a:ext cx="916465" cy="37248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異常報表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950127" y="2463759"/>
              <a:ext cx="1415772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日、周、月平均</a:t>
              </a:r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9" name="肘形接點 28"/>
            <p:cNvCxnSpPr>
              <a:stCxn id="14" idx="1"/>
              <a:endCxn id="17" idx="0"/>
            </p:cNvCxnSpPr>
            <p:nvPr/>
          </p:nvCxnSpPr>
          <p:spPr>
            <a:xfrm rot="10800000" flipV="1">
              <a:off x="1950130" y="2263730"/>
              <a:ext cx="181832" cy="65252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3061044" y="1992939"/>
              <a:ext cx="447238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Yes</a:t>
              </a:r>
              <a:endParaRPr lang="zh-TW" altLang="en-US" sz="1400" dirty="0"/>
            </a:p>
          </p:txBody>
        </p:sp>
        <p:cxnSp>
          <p:nvCxnSpPr>
            <p:cNvPr id="34" name="直線接點 33"/>
            <p:cNvCxnSpPr>
              <a:stCxn id="17" idx="2"/>
              <a:endCxn id="32" idx="0"/>
            </p:cNvCxnSpPr>
            <p:nvPr/>
          </p:nvCxnSpPr>
          <p:spPr>
            <a:xfrm>
              <a:off x="1950130" y="3273948"/>
              <a:ext cx="8603" cy="2900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214858" y="3623415"/>
              <a:ext cx="916466" cy="432805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維護率</a:t>
              </a:r>
            </a:p>
          </p:txBody>
        </p:sp>
        <p:cxnSp>
          <p:nvCxnSpPr>
            <p:cNvPr id="42" name="直線接點 41"/>
            <p:cNvCxnSpPr>
              <a:stCxn id="32" idx="3"/>
              <a:endCxn id="41" idx="1"/>
            </p:cNvCxnSpPr>
            <p:nvPr/>
          </p:nvCxnSpPr>
          <p:spPr>
            <a:xfrm>
              <a:off x="2640997" y="3831648"/>
              <a:ext cx="573861" cy="81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2694951" y="3539421"/>
              <a:ext cx="404278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No</a:t>
              </a:r>
              <a:endParaRPr lang="zh-TW" altLang="en-US" sz="1400" dirty="0"/>
            </a:p>
          </p:txBody>
        </p:sp>
        <p:cxnSp>
          <p:nvCxnSpPr>
            <p:cNvPr id="45" name="直線接點 44"/>
            <p:cNvCxnSpPr>
              <a:stCxn id="41" idx="3"/>
              <a:endCxn id="46" idx="1"/>
            </p:cNvCxnSpPr>
            <p:nvPr/>
          </p:nvCxnSpPr>
          <p:spPr>
            <a:xfrm flipV="1">
              <a:off x="4131324" y="3831647"/>
              <a:ext cx="367040" cy="817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4498364" y="3615245"/>
              <a:ext cx="916465" cy="432804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異常報表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1533556" y="4466195"/>
              <a:ext cx="833149" cy="432805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即時率</a:t>
              </a:r>
            </a:p>
          </p:txBody>
        </p:sp>
        <p:cxnSp>
          <p:nvCxnSpPr>
            <p:cNvPr id="63" name="直線接點 62"/>
            <p:cNvCxnSpPr>
              <a:stCxn id="32" idx="2"/>
              <a:endCxn id="62" idx="0"/>
            </p:cNvCxnSpPr>
            <p:nvPr/>
          </p:nvCxnSpPr>
          <p:spPr>
            <a:xfrm flipH="1">
              <a:off x="1950131" y="4099345"/>
              <a:ext cx="8602" cy="3668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62" idx="3"/>
              <a:endCxn id="68" idx="1"/>
            </p:cNvCxnSpPr>
            <p:nvPr/>
          </p:nvCxnSpPr>
          <p:spPr>
            <a:xfrm flipV="1">
              <a:off x="2366705" y="4682287"/>
              <a:ext cx="848153" cy="31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3214858" y="4496046"/>
              <a:ext cx="916466" cy="37248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異常報表</a:t>
              </a:r>
            </a:p>
          </p:txBody>
        </p:sp>
        <p:cxnSp>
          <p:nvCxnSpPr>
            <p:cNvPr id="80" name="直線接點 79"/>
            <p:cNvCxnSpPr>
              <a:stCxn id="62" idx="2"/>
              <a:endCxn id="71" idx="0"/>
            </p:cNvCxnSpPr>
            <p:nvPr/>
          </p:nvCxnSpPr>
          <p:spPr>
            <a:xfrm flipH="1">
              <a:off x="1950127" y="4899000"/>
              <a:ext cx="4" cy="40228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>
              <a:stCxn id="71" idx="3"/>
              <a:endCxn id="90" idx="1"/>
            </p:cNvCxnSpPr>
            <p:nvPr/>
          </p:nvCxnSpPr>
          <p:spPr>
            <a:xfrm flipV="1">
              <a:off x="2626138" y="5568981"/>
              <a:ext cx="588720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/>
            <p:cNvSpPr/>
            <p:nvPr/>
          </p:nvSpPr>
          <p:spPr>
            <a:xfrm>
              <a:off x="3214858" y="5382740"/>
              <a:ext cx="916466" cy="37248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異常報表</a:t>
              </a:r>
            </a:p>
          </p:txBody>
        </p:sp>
        <p:cxnSp>
          <p:nvCxnSpPr>
            <p:cNvPr id="94" name="直線接點 93"/>
            <p:cNvCxnSpPr>
              <a:stCxn id="71" idx="2"/>
              <a:endCxn id="96" idx="0"/>
            </p:cNvCxnSpPr>
            <p:nvPr/>
          </p:nvCxnSpPr>
          <p:spPr>
            <a:xfrm flipH="1">
              <a:off x="1950126" y="5836679"/>
              <a:ext cx="1" cy="29406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1491893" y="6130741"/>
              <a:ext cx="916465" cy="37248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妥善率</a:t>
              </a:r>
            </a:p>
          </p:txBody>
        </p:sp>
      </p:grpSp>
      <p:sp>
        <p:nvSpPr>
          <p:cNvPr id="139" name="文字方塊 138"/>
          <p:cNvSpPr txBox="1"/>
          <p:nvPr/>
        </p:nvSpPr>
        <p:spPr>
          <a:xfrm>
            <a:off x="7028506" y="6086149"/>
            <a:ext cx="1872208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維護中設備無參數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故不予檢核內容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4974530" y="5213058"/>
            <a:ext cx="795161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僅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設備</a:t>
            </a:r>
          </a:p>
        </p:txBody>
      </p:sp>
    </p:spTree>
    <p:extLst>
      <p:ext uri="{BB962C8B-B14F-4D97-AF65-F5344CB8AC3E}">
        <p14:creationId xmlns:p14="http://schemas.microsoft.com/office/powerpoint/2010/main" val="382815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每小時單支設備完整率計算維度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10034"/>
              </p:ext>
            </p:extLst>
          </p:nvPr>
        </p:nvGraphicFramePr>
        <p:xfrm>
          <a:off x="755575" y="5273248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54024"/>
              </p:ext>
            </p:extLst>
          </p:nvPr>
        </p:nvGraphicFramePr>
        <p:xfrm>
          <a:off x="366854" y="1556792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3" name="文字方塊 52"/>
          <p:cNvSpPr txBox="1"/>
          <p:nvPr/>
        </p:nvSpPr>
        <p:spPr>
          <a:xfrm>
            <a:off x="1234583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2962775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4477250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499279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874543" y="1473751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8539117" y="13734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45364" y="494341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5385" y="2048681"/>
            <a:ext cx="1425758" cy="2160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15528" y="2048681"/>
            <a:ext cx="1425758" cy="2160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99704" y="2048681"/>
            <a:ext cx="1425758" cy="2160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08016" y="2048681"/>
            <a:ext cx="1425758" cy="2160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707199" y="4689500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：單位設備建構數        √ ：表回傳的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檔案中有含此設備</a:t>
            </a:r>
          </a:p>
        </p:txBody>
      </p:sp>
    </p:spTree>
    <p:extLst>
      <p:ext uri="{BB962C8B-B14F-4D97-AF65-F5344CB8AC3E}">
        <p14:creationId xmlns:p14="http://schemas.microsoft.com/office/powerpoint/2010/main" val="211425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xmlns="" id="{AC666DEF-9AB1-4623-882E-06344F81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3791"/>
              </p:ext>
            </p:extLst>
          </p:nvPr>
        </p:nvGraphicFramePr>
        <p:xfrm>
          <a:off x="179512" y="1196752"/>
          <a:ext cx="4087657" cy="551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32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943344">
                  <a:extLst>
                    <a:ext uri="{9D8B030D-6E8A-4147-A177-3AD203B41FA5}">
                      <a16:colId xmlns:a16="http://schemas.microsoft.com/office/drawing/2014/main" xmlns="" val="2270098885"/>
                    </a:ext>
                  </a:extLst>
                </a:gridCol>
                <a:gridCol w="1077659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1003333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46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2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endParaRPr lang="zh-TW" altLang="zh-TW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檔名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66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337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3414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355757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1374151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2508577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9444306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5674836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072004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71808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48" name="標題 1">
            <a:extLst>
              <a:ext uri="{FF2B5EF4-FFF2-40B4-BE49-F238E27FC236}">
                <a16:creationId xmlns:a16="http://schemas.microsoft.com/office/drawing/2014/main" xmlns="" id="{007B8FEC-5E59-4426-8CD4-D43CC1A6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43699"/>
            <a:ext cx="8425631" cy="647973"/>
          </a:xfrm>
        </p:spPr>
        <p:txBody>
          <a:bodyPr/>
          <a:lstStyle/>
          <a:p>
            <a:r>
              <a:rPr lang="zh-TW" altLang="en-US" dirty="0"/>
              <a:t>每小時</a:t>
            </a:r>
            <a:r>
              <a:rPr lang="en-US" altLang="zh-TW" dirty="0"/>
              <a:t>-</a:t>
            </a:r>
            <a:r>
              <a:rPr lang="zh-TW" altLang="en-US" dirty="0"/>
              <a:t>單支設備</a:t>
            </a:r>
            <a:r>
              <a:rPr lang="en-US" altLang="zh-TW" dirty="0"/>
              <a:t>-</a:t>
            </a:r>
            <a:r>
              <a:rPr lang="zh-TW" altLang="en-US" dirty="0"/>
              <a:t>完整率資料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id="{094B6564-8454-4111-B6E8-B5E5E3881838}"/>
                  </a:ext>
                </a:extLst>
              </p:cNvPr>
              <p:cNvSpPr/>
              <p:nvPr/>
            </p:nvSpPr>
            <p:spPr>
              <a:xfrm>
                <a:off x="4355976" y="1224754"/>
                <a:ext cx="4323620" cy="9541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b="1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單位單支</m:t>
                      </m:r>
                      <m:r>
                        <a:rPr lang="zh-TW" altLang="en-US" sz="1400" b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設備動態資料完整率</m:t>
                      </m:r>
                      <m:r>
                        <a:rPr lang="en-US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TW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：單位時間內出現次數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：單位時間內應出現總次數</a:t>
                </a: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94B6564-8454-4111-B6E8-B5E5E3881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224754"/>
                <a:ext cx="432362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81" t="-1266" b="-44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6E0C4333-5D7F-40B8-B07C-44A393A25A65}"/>
              </a:ext>
            </a:extLst>
          </p:cNvPr>
          <p:cNvSpPr/>
          <p:nvPr/>
        </p:nvSpPr>
        <p:spPr>
          <a:xfrm>
            <a:off x="35496" y="2780929"/>
            <a:ext cx="4231673" cy="864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E3D903DE-65B1-4357-91C5-DB414D292214}"/>
              </a:ext>
            </a:extLst>
          </p:cNvPr>
          <p:cNvSpPr/>
          <p:nvPr/>
        </p:nvSpPr>
        <p:spPr>
          <a:xfrm>
            <a:off x="4267169" y="3295040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每隔一小時重新計算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D6DA01B4-9A79-49EC-9908-47AFB195565C}"/>
              </a:ext>
            </a:extLst>
          </p:cNvPr>
          <p:cNvSpPr/>
          <p:nvPr/>
        </p:nvSpPr>
        <p:spPr>
          <a:xfrm>
            <a:off x="4576124" y="2276872"/>
            <a:ext cx="302021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實際範例：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M=58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Q=60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(58/60)*100%=98.33%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xmlns="" id="{1895E7E3-BD99-4624-9A4F-B65DCABE458F}"/>
              </a:ext>
            </a:extLst>
          </p:cNvPr>
          <p:cNvCxnSpPr>
            <a:cxnSpLocks/>
          </p:cNvCxnSpPr>
          <p:nvPr/>
        </p:nvCxnSpPr>
        <p:spPr>
          <a:xfrm flipV="1">
            <a:off x="4276955" y="2875686"/>
            <a:ext cx="1149892" cy="348625"/>
          </a:xfrm>
          <a:prstGeom prst="straightConnector1">
            <a:avLst/>
          </a:prstGeom>
          <a:ln>
            <a:solidFill>
              <a:srgbClr val="D48A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178079C4-257E-4430-9BC4-803BBEBA57EC}"/>
              </a:ext>
            </a:extLst>
          </p:cNvPr>
          <p:cNvSpPr/>
          <p:nvPr/>
        </p:nvSpPr>
        <p:spPr>
          <a:xfrm>
            <a:off x="4572000" y="5338663"/>
            <a:ext cx="302021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實際範例：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M=60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Q=60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(60/60)*100%=100%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xmlns="" id="{80C450F2-FBBC-443E-81FD-E95943D0E326}"/>
              </a:ext>
            </a:extLst>
          </p:cNvPr>
          <p:cNvCxnSpPr>
            <a:cxnSpLocks/>
          </p:cNvCxnSpPr>
          <p:nvPr/>
        </p:nvCxnSpPr>
        <p:spPr>
          <a:xfrm flipV="1">
            <a:off x="4245823" y="5877272"/>
            <a:ext cx="1150477" cy="27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8F92EDD-7472-4082-8600-F4A22313534F}"/>
              </a:ext>
            </a:extLst>
          </p:cNvPr>
          <p:cNvSpPr/>
          <p:nvPr/>
        </p:nvSpPr>
        <p:spPr>
          <a:xfrm>
            <a:off x="4572000" y="3857121"/>
            <a:ext cx="302021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實際範例：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M=56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Q=60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(56/60)*100%=93.33%</a:t>
            </a:r>
          </a:p>
        </p:txBody>
      </p:sp>
    </p:spTree>
    <p:extLst>
      <p:ext uri="{BB962C8B-B14F-4D97-AF65-F5344CB8AC3E}">
        <p14:creationId xmlns:p14="http://schemas.microsoft.com/office/powerpoint/2010/main" val="220307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xmlns="" id="{AC666DEF-9AB1-4623-882E-06344F81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37000"/>
              </p:ext>
            </p:extLst>
          </p:nvPr>
        </p:nvGraphicFramePr>
        <p:xfrm>
          <a:off x="179512" y="1196752"/>
          <a:ext cx="4087657" cy="551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32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943344">
                  <a:extLst>
                    <a:ext uri="{9D8B030D-6E8A-4147-A177-3AD203B41FA5}">
                      <a16:colId xmlns:a16="http://schemas.microsoft.com/office/drawing/2014/main" xmlns="" val="2270098885"/>
                    </a:ext>
                  </a:extLst>
                </a:gridCol>
                <a:gridCol w="1077659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1003333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46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2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endParaRPr lang="zh-TW" altLang="zh-TW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檔名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66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337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3414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355757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1374151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2508577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9444306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00:00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5674836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072004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71808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48" name="標題 1">
            <a:extLst>
              <a:ext uri="{FF2B5EF4-FFF2-40B4-BE49-F238E27FC236}">
                <a16:creationId xmlns:a16="http://schemas.microsoft.com/office/drawing/2014/main" xmlns="" id="{007B8FEC-5E59-4426-8CD4-D43CC1A6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00" y="354265"/>
            <a:ext cx="9289032" cy="647973"/>
          </a:xfrm>
        </p:spPr>
        <p:txBody>
          <a:bodyPr/>
          <a:lstStyle/>
          <a:p>
            <a:r>
              <a:rPr lang="zh-TW" altLang="en-US" dirty="0"/>
              <a:t>每小時統計區間</a:t>
            </a:r>
            <a:r>
              <a:rPr lang="en-US" altLang="zh-TW" dirty="0"/>
              <a:t>-</a:t>
            </a:r>
            <a:r>
              <a:rPr lang="zh-TW" altLang="en-US" dirty="0"/>
              <a:t>單支設備</a:t>
            </a:r>
            <a:r>
              <a:rPr lang="en-US" altLang="zh-TW" dirty="0"/>
              <a:t>-</a:t>
            </a:r>
            <a:r>
              <a:rPr lang="zh-TW" altLang="en-US" dirty="0"/>
              <a:t>完整率資料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6E0C4333-5D7F-40B8-B07C-44A393A25A65}"/>
              </a:ext>
            </a:extLst>
          </p:cNvPr>
          <p:cNvSpPr/>
          <p:nvPr/>
        </p:nvSpPr>
        <p:spPr>
          <a:xfrm>
            <a:off x="153434" y="2780930"/>
            <a:ext cx="4113735" cy="482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xmlns="" id="{1895E7E3-BD99-4624-9A4F-B65DCABE458F}"/>
              </a:ext>
            </a:extLst>
          </p:cNvPr>
          <p:cNvCxnSpPr>
            <a:cxnSpLocks/>
          </p:cNvCxnSpPr>
          <p:nvPr/>
        </p:nvCxnSpPr>
        <p:spPr>
          <a:xfrm flipV="1">
            <a:off x="4246292" y="2496987"/>
            <a:ext cx="760898" cy="572177"/>
          </a:xfrm>
          <a:prstGeom prst="straightConnector1">
            <a:avLst/>
          </a:prstGeom>
          <a:ln>
            <a:solidFill>
              <a:srgbClr val="DEA3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xmlns="" id="{80C450F2-FBBC-443E-81FD-E95943D0E326}"/>
              </a:ext>
            </a:extLst>
          </p:cNvPr>
          <p:cNvCxnSpPr>
            <a:cxnSpLocks/>
          </p:cNvCxnSpPr>
          <p:nvPr/>
        </p:nvCxnSpPr>
        <p:spPr>
          <a:xfrm flipV="1">
            <a:off x="4267169" y="3022304"/>
            <a:ext cx="768365" cy="2927392"/>
          </a:xfrm>
          <a:prstGeom prst="straightConnector1">
            <a:avLst/>
          </a:prstGeom>
          <a:ln>
            <a:solidFill>
              <a:srgbClr val="7C9B3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xmlns="" id="{3F5C36B1-0F85-4FE9-A548-F3B4BF39A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84153"/>
              </p:ext>
            </p:extLst>
          </p:nvPr>
        </p:nvGraphicFramePr>
        <p:xfrm>
          <a:off x="5021541" y="1844619"/>
          <a:ext cx="3871634" cy="162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6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005945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936564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936564">
                  <a:extLst>
                    <a:ext uri="{9D8B030D-6E8A-4147-A177-3AD203B41FA5}">
                      <a16:colId xmlns:a16="http://schemas.microsoft.com/office/drawing/2014/main" xmlns="" val="2874316290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5779FA2-B77A-4D20-BFE8-36053F79D8E6}"/>
              </a:ext>
            </a:extLst>
          </p:cNvPr>
          <p:cNvSpPr/>
          <p:nvPr/>
        </p:nvSpPr>
        <p:spPr>
          <a:xfrm>
            <a:off x="135500" y="4423369"/>
            <a:ext cx="4131670" cy="4244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DAD71D3-11E9-4A57-86A1-AC23730FEC87}"/>
              </a:ext>
            </a:extLst>
          </p:cNvPr>
          <p:cNvSpPr/>
          <p:nvPr/>
        </p:nvSpPr>
        <p:spPr>
          <a:xfrm>
            <a:off x="169207" y="6007547"/>
            <a:ext cx="4131670" cy="4244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870A75B2-C9C3-4F31-956D-7B69F6220782}"/>
              </a:ext>
            </a:extLst>
          </p:cNvPr>
          <p:cNvCxnSpPr>
            <a:cxnSpLocks/>
          </p:cNvCxnSpPr>
          <p:nvPr/>
        </p:nvCxnSpPr>
        <p:spPr>
          <a:xfrm flipV="1">
            <a:off x="4282247" y="2780930"/>
            <a:ext cx="719580" cy="1811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xmlns="" id="{A7E0A039-F2A5-4BAD-97BB-199BA777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81933"/>
              </p:ext>
            </p:extLst>
          </p:nvPr>
        </p:nvGraphicFramePr>
        <p:xfrm>
          <a:off x="5035535" y="4423369"/>
          <a:ext cx="3871634" cy="161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6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920168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1022341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936564">
                  <a:extLst>
                    <a:ext uri="{9D8B030D-6E8A-4147-A177-3AD203B41FA5}">
                      <a16:colId xmlns:a16="http://schemas.microsoft.com/office/drawing/2014/main" xmlns="" val="2874316290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1435/1440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00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1330/1440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1339/1440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A4E38F0A-4A47-4CC6-933C-6A161330952C}"/>
              </a:ext>
            </a:extLst>
          </p:cNvPr>
          <p:cNvSpPr/>
          <p:nvPr/>
        </p:nvSpPr>
        <p:spPr>
          <a:xfrm>
            <a:off x="4977529" y="148082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每小時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統計區間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7975AEC5-F5BE-4091-AE48-79EDF140FFF4}"/>
              </a:ext>
            </a:extLst>
          </p:cNvPr>
          <p:cNvSpPr/>
          <p:nvPr/>
        </p:nvSpPr>
        <p:spPr>
          <a:xfrm>
            <a:off x="4947500" y="4031324"/>
            <a:ext cx="3599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每日統計區間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以小時的計算方式一致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90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標題 1">
            <a:extLst>
              <a:ext uri="{FF2B5EF4-FFF2-40B4-BE49-F238E27FC236}">
                <a16:creationId xmlns:a16="http://schemas.microsoft.com/office/drawing/2014/main" xmlns="" id="{007B8FEC-5E59-4426-8CD4-D43CC1A6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15" y="334973"/>
            <a:ext cx="9001000" cy="647973"/>
          </a:xfrm>
        </p:spPr>
        <p:txBody>
          <a:bodyPr/>
          <a:lstStyle/>
          <a:p>
            <a:r>
              <a:rPr lang="zh-TW" altLang="en-US" dirty="0"/>
              <a:t>每小時統計</a:t>
            </a:r>
            <a:r>
              <a:rPr lang="en-US" altLang="zh-TW" dirty="0"/>
              <a:t>-</a:t>
            </a:r>
            <a:r>
              <a:rPr lang="zh-TW" altLang="en-US" dirty="0"/>
              <a:t>單位總設備</a:t>
            </a:r>
            <a:r>
              <a:rPr lang="en-US" altLang="zh-TW" dirty="0"/>
              <a:t>-</a:t>
            </a:r>
            <a:r>
              <a:rPr lang="zh-TW" altLang="en-US" dirty="0"/>
              <a:t>完整率資料</a:t>
            </a:r>
            <a:r>
              <a:rPr lang="en-US" altLang="zh-TW" dirty="0"/>
              <a:t>(</a:t>
            </a:r>
            <a:r>
              <a:rPr lang="zh-TW" altLang="en-US" dirty="0"/>
              <a:t>範例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id="{094B6564-8454-4111-B6E8-B5E5E3881838}"/>
                  </a:ext>
                </a:extLst>
              </p:cNvPr>
              <p:cNvSpPr/>
              <p:nvPr/>
            </p:nvSpPr>
            <p:spPr>
              <a:xfrm>
                <a:off x="4222968" y="1231409"/>
                <a:ext cx="5059847" cy="1171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0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單位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總設備動態</m:t>
                      </m:r>
                      <m:r>
                        <a:rPr lang="zh-TW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資料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完整率</m:t>
                      </m:r>
                      <m:r>
                        <a:rPr lang="en-US" altLang="zh-TW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1400" b="1" i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zh-TW" altLang="zh-TW" sz="1400" b="1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num>
                        <m:den>
                          <m:r>
                            <a:rPr lang="zh-TW" altLang="en-US" sz="1400" b="1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單位設備建構數</m:t>
                          </m:r>
                        </m:den>
                      </m:f>
                      <m:r>
                        <m:rPr>
                          <m:nor/>
                        </m:rPr>
                        <a:rPr lang="zh-TW" altLang="en-US" sz="1400" b="1" dirty="0">
                          <a:solidFill>
                            <a:srgbClr val="0066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m:rPr>
                          <m:nor/>
                        </m:rPr>
                        <a:rPr lang="zh-TW" altLang="en-US" sz="1400" dirty="0">
                          <a:solidFill>
                            <a:srgbClr val="0066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） ∗</m:t>
                      </m:r>
                      <m:r>
                        <m:rPr>
                          <m:nor/>
                        </m:rPr>
                        <a:rPr lang="en-US" altLang="zh-TW" sz="1400" dirty="0">
                          <a:solidFill>
                            <a:srgbClr val="0066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100%</m:t>
                      </m:r>
                    </m:oMath>
                  </m:oMathPara>
                </a14:m>
                <a:endParaRPr lang="en-US" altLang="zh-TW" sz="1400" dirty="0">
                  <a:solidFill>
                    <a:srgbClr val="0066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：通過完整率門檻值的設備數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4B6564-8454-4111-B6E8-B5E5E3881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968" y="1231409"/>
                <a:ext cx="5059847" cy="1171924"/>
              </a:xfrm>
              <a:prstGeom prst="rect">
                <a:avLst/>
              </a:prstGeom>
              <a:blipFill>
                <a:blip r:embed="rId3"/>
                <a:stretch>
                  <a:fillRect l="-361" t="-15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xmlns="" id="{3F5C36B1-0F85-4FE9-A548-F3B4BF39A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858"/>
              </p:ext>
            </p:extLst>
          </p:nvPr>
        </p:nvGraphicFramePr>
        <p:xfrm>
          <a:off x="351334" y="1770455"/>
          <a:ext cx="3871634" cy="435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6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005945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936564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936564">
                  <a:extLst>
                    <a:ext uri="{9D8B030D-6E8A-4147-A177-3AD203B41FA5}">
                      <a16:colId xmlns:a16="http://schemas.microsoft.com/office/drawing/2014/main" xmlns="" val="2874316290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1796670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9441174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3331638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5209698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237655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619676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3177074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6381994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3533607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115865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52/60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378313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A4E38F0A-4A47-4CC6-933C-6A161330952C}"/>
              </a:ext>
            </a:extLst>
          </p:cNvPr>
          <p:cNvSpPr/>
          <p:nvPr/>
        </p:nvSpPr>
        <p:spPr>
          <a:xfrm>
            <a:off x="307322" y="1406665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小時統計區間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xmlns="" id="{78AF0C86-A903-49FF-8CFC-27F44B608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51868"/>
              </p:ext>
            </p:extLst>
          </p:nvPr>
        </p:nvGraphicFramePr>
        <p:xfrm>
          <a:off x="5574036" y="3429000"/>
          <a:ext cx="3319139" cy="1460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7742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611397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363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38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97/100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2539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96/100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232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99/100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323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192515C-109D-4D92-BF46-82267D300236}"/>
              </a:ext>
            </a:extLst>
          </p:cNvPr>
          <p:cNvSpPr/>
          <p:nvPr/>
        </p:nvSpPr>
        <p:spPr>
          <a:xfrm>
            <a:off x="5530024" y="3065209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</a:t>
            </a:r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每小時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完整率指標</a:t>
            </a:r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xmlns="" id="{CF4B186E-64A1-49D8-AECD-E4AF9ECBF047}"/>
              </a:ext>
            </a:extLst>
          </p:cNvPr>
          <p:cNvSpPr/>
          <p:nvPr/>
        </p:nvSpPr>
        <p:spPr>
          <a:xfrm rot="10800000">
            <a:off x="4278701" y="2346519"/>
            <a:ext cx="344549" cy="1763715"/>
          </a:xfrm>
          <a:prstGeom prst="leftBrace">
            <a:avLst>
              <a:gd name="adj1" fmla="val 71924"/>
              <a:gd name="adj2" fmla="val 492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BDDB87-AC8A-4BAD-AFF5-409B0F130170}"/>
              </a:ext>
            </a:extLst>
          </p:cNvPr>
          <p:cNvSpPr/>
          <p:nvPr/>
        </p:nvSpPr>
        <p:spPr>
          <a:xfrm>
            <a:off x="4583706" y="3126764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個通過</a:t>
            </a:r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xmlns="" id="{DB889F6D-6370-4956-AF18-5A799BB21A72}"/>
              </a:ext>
            </a:extLst>
          </p:cNvPr>
          <p:cNvSpPr/>
          <p:nvPr/>
        </p:nvSpPr>
        <p:spPr>
          <a:xfrm rot="10800000">
            <a:off x="4342497" y="4300199"/>
            <a:ext cx="344549" cy="1763715"/>
          </a:xfrm>
          <a:prstGeom prst="leftBrace">
            <a:avLst>
              <a:gd name="adj1" fmla="val 71924"/>
              <a:gd name="adj2" fmla="val 492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58A8BC8-8867-415D-BBDF-ED753BBBA93F}"/>
              </a:ext>
            </a:extLst>
          </p:cNvPr>
          <p:cNvSpPr/>
          <p:nvPr/>
        </p:nvSpPr>
        <p:spPr>
          <a:xfrm>
            <a:off x="4647502" y="5080444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96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個通過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xmlns="" id="{7F8EBF8C-723D-4BAC-B4E9-54DE418E8A2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996640" y="3403763"/>
            <a:ext cx="577396" cy="478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AAB13DE9-DDD4-4615-B3FF-81F5C5E10DAC}"/>
              </a:ext>
            </a:extLst>
          </p:cNvPr>
          <p:cNvCxnSpPr>
            <a:cxnSpLocks/>
            <a:stCxn id="23" idx="0"/>
            <a:endCxn id="18" idx="1"/>
          </p:cNvCxnSpPr>
          <p:nvPr/>
        </p:nvCxnSpPr>
        <p:spPr>
          <a:xfrm flipV="1">
            <a:off x="5060436" y="4159347"/>
            <a:ext cx="513600" cy="92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34EAA94-7F4E-41DE-A409-39924F3A7102}"/>
              </a:ext>
            </a:extLst>
          </p:cNvPr>
          <p:cNvSpPr/>
          <p:nvPr/>
        </p:nvSpPr>
        <p:spPr>
          <a:xfrm>
            <a:off x="4641561" y="3126764"/>
            <a:ext cx="722527" cy="271758"/>
          </a:xfrm>
          <a:prstGeom prst="rect">
            <a:avLst/>
          </a:prstGeom>
          <a:noFill/>
          <a:ln>
            <a:solidFill>
              <a:srgbClr val="DEA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7899291E-0AE7-4406-BBF0-3A8F5453D2E5}"/>
              </a:ext>
            </a:extLst>
          </p:cNvPr>
          <p:cNvSpPr/>
          <p:nvPr/>
        </p:nvSpPr>
        <p:spPr>
          <a:xfrm>
            <a:off x="7812361" y="3817220"/>
            <a:ext cx="216024" cy="234615"/>
          </a:xfrm>
          <a:prstGeom prst="rect">
            <a:avLst/>
          </a:prstGeom>
          <a:noFill/>
          <a:ln>
            <a:solidFill>
              <a:srgbClr val="DEA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CB94B6C7-24E6-4032-86C2-EFFB113C5A8C}"/>
              </a:ext>
            </a:extLst>
          </p:cNvPr>
          <p:cNvSpPr/>
          <p:nvPr/>
        </p:nvSpPr>
        <p:spPr>
          <a:xfrm>
            <a:off x="4699171" y="5085685"/>
            <a:ext cx="722527" cy="27175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4D71674C-606C-43C2-A434-337678F4B080}"/>
              </a:ext>
            </a:extLst>
          </p:cNvPr>
          <p:cNvSpPr/>
          <p:nvPr/>
        </p:nvSpPr>
        <p:spPr>
          <a:xfrm>
            <a:off x="7812361" y="4077072"/>
            <a:ext cx="216024" cy="24020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3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E7DE2D6-6AA2-4737-A20A-A9B9F2B78628}"/>
              </a:ext>
            </a:extLst>
          </p:cNvPr>
          <p:cNvSpPr/>
          <p:nvPr/>
        </p:nvSpPr>
        <p:spPr>
          <a:xfrm>
            <a:off x="179512" y="328196"/>
            <a:ext cx="87752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每小時統計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完整率資料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實際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  <a:endParaRPr lang="zh-TW" altLang="en-US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1A387890-8323-4379-BEFA-7D447E575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92529"/>
              </p:ext>
            </p:extLst>
          </p:nvPr>
        </p:nvGraphicFramePr>
        <p:xfrm>
          <a:off x="179512" y="1602306"/>
          <a:ext cx="4496523" cy="1799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22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2183001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47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1251D21-921B-4F5E-9D4D-CB7F9A0CC609}"/>
              </a:ext>
            </a:extLst>
          </p:cNvPr>
          <p:cNvSpPr/>
          <p:nvPr/>
        </p:nvSpPr>
        <p:spPr>
          <a:xfrm>
            <a:off x="219491" y="1265338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</a:t>
            </a:r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每小時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完整率指標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336DC57-B5CE-4626-9633-C61C30B1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9" y="3789040"/>
            <a:ext cx="3435943" cy="2928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C74D123-AE29-4436-A342-D975BAA07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5" b="44743"/>
          <a:stretch/>
        </p:blipFill>
        <p:spPr>
          <a:xfrm>
            <a:off x="3725841" y="3789040"/>
            <a:ext cx="5048250" cy="2713698"/>
          </a:xfrm>
          <a:prstGeom prst="rect">
            <a:avLst/>
          </a:prstGeom>
        </p:spPr>
      </p:pic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xmlns="" id="{8759CC99-C68A-4EAE-98F2-28B3EA721B9C}"/>
              </a:ext>
            </a:extLst>
          </p:cNvPr>
          <p:cNvCxnSpPr>
            <a:cxnSpLocks/>
            <a:stCxn id="25" idx="3"/>
            <a:endCxn id="22" idx="0"/>
          </p:cNvCxnSpPr>
          <p:nvPr/>
        </p:nvCxnSpPr>
        <p:spPr>
          <a:xfrm>
            <a:off x="4123934" y="2206441"/>
            <a:ext cx="3004350" cy="25187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83CE1F0-B695-4930-AC05-86795B4AC8A3}"/>
              </a:ext>
            </a:extLst>
          </p:cNvPr>
          <p:cNvSpPr/>
          <p:nvPr/>
        </p:nvSpPr>
        <p:spPr>
          <a:xfrm>
            <a:off x="6660232" y="4725144"/>
            <a:ext cx="936104" cy="28278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2E5D759-F11A-4E7C-BF01-555AA2C93355}"/>
              </a:ext>
            </a:extLst>
          </p:cNvPr>
          <p:cNvSpPr/>
          <p:nvPr/>
        </p:nvSpPr>
        <p:spPr>
          <a:xfrm>
            <a:off x="3635896" y="2051783"/>
            <a:ext cx="488038" cy="3093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B619A16-6D66-4C9F-B858-5E7A9C2E9873}"/>
              </a:ext>
            </a:extLst>
          </p:cNvPr>
          <p:cNvSpPr/>
          <p:nvPr/>
        </p:nvSpPr>
        <p:spPr>
          <a:xfrm>
            <a:off x="3059832" y="2051782"/>
            <a:ext cx="429872" cy="309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A75A7B0-16F7-41C6-85C3-7D74A7FAA11A}"/>
              </a:ext>
            </a:extLst>
          </p:cNvPr>
          <p:cNvSpPr/>
          <p:nvPr/>
        </p:nvSpPr>
        <p:spPr>
          <a:xfrm>
            <a:off x="4611864" y="4731981"/>
            <a:ext cx="692314" cy="2811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C2278E14-FB28-4FA6-8EB8-FF180F58D975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2930952" y="2704912"/>
            <a:ext cx="2370884" cy="168325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每日總設備完整率計算維度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36397"/>
              </p:ext>
            </p:extLst>
          </p:nvPr>
        </p:nvGraphicFramePr>
        <p:xfrm>
          <a:off x="916411" y="5125328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8223155" y="2237769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sp>
        <p:nvSpPr>
          <p:cNvPr id="16" name="矩形 15"/>
          <p:cNvSpPr/>
          <p:nvPr/>
        </p:nvSpPr>
        <p:spPr>
          <a:xfrm>
            <a:off x="8210013" y="2514768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sp>
        <p:nvSpPr>
          <p:cNvPr id="17" name="矩形 16"/>
          <p:cNvSpPr/>
          <p:nvPr/>
        </p:nvSpPr>
        <p:spPr>
          <a:xfrm>
            <a:off x="8223155" y="2851099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64531"/>
              </p:ext>
            </p:extLst>
          </p:nvPr>
        </p:nvGraphicFramePr>
        <p:xfrm>
          <a:off x="105480" y="1733713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973209" y="1301665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701401" y="13016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215876" y="13016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237905" y="130166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613169" y="1650672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77743" y="155041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26" name="矩形 25"/>
          <p:cNvSpPr/>
          <p:nvPr/>
        </p:nvSpPr>
        <p:spPr>
          <a:xfrm>
            <a:off x="683356" y="2237769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6217" y="2570667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04397" y="2957849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3089" y="4849415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584727" y="4759260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：單位設備建構數        √ ：表回傳的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檔案中有含此設備</a:t>
            </a:r>
          </a:p>
        </p:txBody>
      </p:sp>
    </p:spTree>
    <p:extLst>
      <p:ext uri="{BB962C8B-B14F-4D97-AF65-F5344CB8AC3E}">
        <p14:creationId xmlns:p14="http://schemas.microsoft.com/office/powerpoint/2010/main" val="1781099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標題 1">
            <a:extLst>
              <a:ext uri="{FF2B5EF4-FFF2-40B4-BE49-F238E27FC236}">
                <a16:creationId xmlns:a16="http://schemas.microsoft.com/office/drawing/2014/main" xmlns="" id="{007B8FEC-5E59-4426-8CD4-D43CC1A6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83456"/>
            <a:ext cx="8425631" cy="647973"/>
          </a:xfrm>
        </p:spPr>
        <p:txBody>
          <a:bodyPr/>
          <a:lstStyle/>
          <a:p>
            <a:r>
              <a:rPr lang="zh-TW" altLang="en-US" dirty="0"/>
              <a:t>每日統計</a:t>
            </a:r>
            <a:r>
              <a:rPr lang="en-US" altLang="zh-TW" dirty="0"/>
              <a:t>-</a:t>
            </a:r>
            <a:r>
              <a:rPr lang="zh-TW" altLang="en-US" dirty="0"/>
              <a:t>單位總設備</a:t>
            </a:r>
            <a:r>
              <a:rPr lang="en-US" altLang="zh-TW" dirty="0"/>
              <a:t>-</a:t>
            </a:r>
            <a:r>
              <a:rPr lang="zh-TW" altLang="en-US" dirty="0"/>
              <a:t>完整率資料</a:t>
            </a:r>
            <a:r>
              <a:rPr lang="en-US" altLang="zh-TW" dirty="0"/>
              <a:t>(</a:t>
            </a:r>
            <a:r>
              <a:rPr lang="zh-TW" altLang="en-US" dirty="0"/>
              <a:t>範例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id="{094B6564-8454-4111-B6E8-B5E5E3881838}"/>
                  </a:ext>
                </a:extLst>
              </p:cNvPr>
              <p:cNvSpPr/>
              <p:nvPr/>
            </p:nvSpPr>
            <p:spPr>
              <a:xfrm>
                <a:off x="4619380" y="1274584"/>
                <a:ext cx="3660939" cy="833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zh-TW" altLang="en-US" sz="1400" i="0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總設備完整率</m:t>
                    </m:r>
                    <m:r>
                      <a:rPr lang="en-US" altLang="zh-TW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1" i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num>
                      <m:den>
                        <m:r>
                          <a:rPr lang="en-US" altLang="zh-TW" sz="1400" b="1" i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den>
                    </m:f>
                    <m:r>
                      <m:rPr>
                        <m:nor/>
                      </m:rPr>
                      <a:rPr lang="zh-TW" altLang="en-US" sz="1400" b="1" dirty="0">
                        <a:solidFill>
                          <a:srgbClr val="0066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 </m:t>
                    </m:r>
                    <m:r>
                      <m:rPr>
                        <m:nor/>
                      </m:rPr>
                      <a:rPr lang="zh-TW" altLang="en-US" sz="1400" dirty="0">
                        <a:solidFill>
                          <a:srgbClr val="0066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） ∗</m:t>
                    </m:r>
                    <m:r>
                      <m:rPr>
                        <m:nor/>
                      </m:rPr>
                      <a:rPr lang="en-US" altLang="zh-TW" sz="1400" dirty="0">
                        <a:solidFill>
                          <a:srgbClr val="0066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100%</m:t>
                    </m:r>
                  </m:oMath>
                </a14:m>
                <a:endParaRPr lang="en-US" altLang="zh-TW" sz="1400" dirty="0">
                  <a:solidFill>
                    <a:srgbClr val="0066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：通過完整率門檻值的設備數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：單位設備建構數</a:t>
                </a: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4B6564-8454-4111-B6E8-B5E5E3881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0" y="1274584"/>
                <a:ext cx="3660939" cy="833370"/>
              </a:xfrm>
              <a:prstGeom prst="rect">
                <a:avLst/>
              </a:prstGeom>
              <a:blipFill>
                <a:blip r:embed="rId3"/>
                <a:stretch>
                  <a:fillRect l="-500" b="-65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xmlns="" id="{3F5C36B1-0F85-4FE9-A548-F3B4BF39A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58292"/>
              </p:ext>
            </p:extLst>
          </p:nvPr>
        </p:nvGraphicFramePr>
        <p:xfrm>
          <a:off x="320238" y="1514616"/>
          <a:ext cx="3877520" cy="5129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447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005945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1091952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781176">
                  <a:extLst>
                    <a:ext uri="{9D8B030D-6E8A-4147-A177-3AD203B41FA5}">
                      <a16:colId xmlns:a16="http://schemas.microsoft.com/office/drawing/2014/main" xmlns="" val="2874316290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9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1436/1440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1435/1440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1438/1440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1300/1440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1796670"/>
                  </a:ext>
                </a:extLst>
              </a:tr>
              <a:tr h="283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3331638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1435/1440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5209698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1436/1440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237655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1435/1440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619676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1438/1440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3177074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1300/1440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6381994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115865"/>
                  </a:ext>
                </a:extLst>
              </a:tr>
              <a:tr h="26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1435/1440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378313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A4E38F0A-4A47-4CC6-933C-6A161330952C}"/>
              </a:ext>
            </a:extLst>
          </p:cNvPr>
          <p:cNvSpPr/>
          <p:nvPr/>
        </p:nvSpPr>
        <p:spPr>
          <a:xfrm>
            <a:off x="1475656" y="115960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每日統計區間</a:t>
            </a: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xmlns="" id="{F0DB114E-7B22-49B0-9221-E171FDC0B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82881"/>
              </p:ext>
            </p:extLst>
          </p:nvPr>
        </p:nvGraphicFramePr>
        <p:xfrm>
          <a:off x="5692140" y="2520033"/>
          <a:ext cx="3319138" cy="1511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6425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782713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387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</a:t>
                      </a:r>
                      <a:r>
                        <a:rPr kumimoji="0" lang="zh-TW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0" lang="en-US" altLang="zh-TW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  <a:r>
                        <a:rPr kumimoji="0" lang="zh-TW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0" lang="en-US" altLang="zh-TW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38BE1D6B-3EAA-40FE-BC95-F2EF5EED14C9}"/>
              </a:ext>
            </a:extLst>
          </p:cNvPr>
          <p:cNvSpPr/>
          <p:nvPr/>
        </p:nvSpPr>
        <p:spPr>
          <a:xfrm>
            <a:off x="5623882" y="2181832"/>
            <a:ext cx="3319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</a:t>
            </a:r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當日統計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完整率指標</a:t>
            </a:r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xmlns="" id="{CF4B186E-64A1-49D8-AECD-E4AF9ECBF047}"/>
              </a:ext>
            </a:extLst>
          </p:cNvPr>
          <p:cNvSpPr/>
          <p:nvPr/>
        </p:nvSpPr>
        <p:spPr>
          <a:xfrm rot="10800000">
            <a:off x="4253491" y="2090680"/>
            <a:ext cx="344549" cy="1763715"/>
          </a:xfrm>
          <a:prstGeom prst="leftBrace">
            <a:avLst>
              <a:gd name="adj1" fmla="val 71924"/>
              <a:gd name="adj2" fmla="val 492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BDDB87-AC8A-4BAD-AFF5-409B0F130170}"/>
              </a:ext>
            </a:extLst>
          </p:cNvPr>
          <p:cNvSpPr/>
          <p:nvPr/>
        </p:nvSpPr>
        <p:spPr>
          <a:xfrm>
            <a:off x="4558496" y="2870925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個設備通過</a:t>
            </a:r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xmlns="" id="{DB889F6D-6370-4956-AF18-5A799BB21A72}"/>
              </a:ext>
            </a:extLst>
          </p:cNvPr>
          <p:cNvSpPr/>
          <p:nvPr/>
        </p:nvSpPr>
        <p:spPr>
          <a:xfrm rot="10800000">
            <a:off x="4293035" y="4641102"/>
            <a:ext cx="344549" cy="1763715"/>
          </a:xfrm>
          <a:prstGeom prst="leftBrace">
            <a:avLst>
              <a:gd name="adj1" fmla="val 71924"/>
              <a:gd name="adj2" fmla="val 492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58A8BC8-8867-415D-BBDF-ED753BBBA93F}"/>
              </a:ext>
            </a:extLst>
          </p:cNvPr>
          <p:cNvSpPr/>
          <p:nvPr/>
        </p:nvSpPr>
        <p:spPr>
          <a:xfrm>
            <a:off x="4598040" y="5421347"/>
            <a:ext cx="1133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個設備通過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3A1FAC2-06F7-464A-ABDB-FD5B3EEA472C}"/>
              </a:ext>
            </a:extLst>
          </p:cNvPr>
          <p:cNvSpPr/>
          <p:nvPr/>
        </p:nvSpPr>
        <p:spPr>
          <a:xfrm>
            <a:off x="4626794" y="2870925"/>
            <a:ext cx="997088" cy="298371"/>
          </a:xfrm>
          <a:prstGeom prst="rect">
            <a:avLst/>
          </a:prstGeom>
          <a:noFill/>
          <a:ln>
            <a:solidFill>
              <a:srgbClr val="DEA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9E98BC8-69EE-42B4-BAD9-645BFDF753DB}"/>
              </a:ext>
            </a:extLst>
          </p:cNvPr>
          <p:cNvSpPr/>
          <p:nvPr/>
        </p:nvSpPr>
        <p:spPr>
          <a:xfrm>
            <a:off x="7816110" y="3012425"/>
            <a:ext cx="216024" cy="234615"/>
          </a:xfrm>
          <a:prstGeom prst="rect">
            <a:avLst/>
          </a:prstGeom>
          <a:noFill/>
          <a:ln>
            <a:solidFill>
              <a:srgbClr val="DEA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FF0570BE-4E98-48E5-9088-40CD7904DE12}"/>
              </a:ext>
            </a:extLst>
          </p:cNvPr>
          <p:cNvSpPr/>
          <p:nvPr/>
        </p:nvSpPr>
        <p:spPr>
          <a:xfrm>
            <a:off x="4626794" y="5442719"/>
            <a:ext cx="1065346" cy="25562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0C6BD62-10C3-498D-A578-78DB5BECC493}"/>
              </a:ext>
            </a:extLst>
          </p:cNvPr>
          <p:cNvSpPr/>
          <p:nvPr/>
        </p:nvSpPr>
        <p:spPr>
          <a:xfrm>
            <a:off x="7816110" y="3404456"/>
            <a:ext cx="216024" cy="2346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7B08799-E3AF-4138-AA21-91B59959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972" y="4066487"/>
            <a:ext cx="2767423" cy="2752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202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54982"/>
              </p:ext>
            </p:extLst>
          </p:nvPr>
        </p:nvGraphicFramePr>
        <p:xfrm>
          <a:off x="640332" y="5237948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當日累積總設備完整率計算維度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23716" y="6296041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8223155" y="2237963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sp>
        <p:nvSpPr>
          <p:cNvPr id="9" name="矩形 8"/>
          <p:cNvSpPr/>
          <p:nvPr/>
        </p:nvSpPr>
        <p:spPr>
          <a:xfrm>
            <a:off x="8210013" y="2514962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sp>
        <p:nvSpPr>
          <p:cNvPr id="11" name="矩形 10"/>
          <p:cNvSpPr/>
          <p:nvPr/>
        </p:nvSpPr>
        <p:spPr>
          <a:xfrm>
            <a:off x="8223155" y="2851293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17133"/>
              </p:ext>
            </p:extLst>
          </p:nvPr>
        </p:nvGraphicFramePr>
        <p:xfrm>
          <a:off x="105480" y="1733907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973209" y="1301859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701401" y="1301859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215876" y="1301859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237905" y="130185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13169" y="1650866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8277743" y="155060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584727" y="4759454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：單位設備建構數        √ ：表回傳的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檔案中有含此設備</a:t>
            </a:r>
          </a:p>
        </p:txBody>
      </p:sp>
      <p:sp>
        <p:nvSpPr>
          <p:cNvPr id="31" name="矩形 30"/>
          <p:cNvSpPr/>
          <p:nvPr/>
        </p:nvSpPr>
        <p:spPr>
          <a:xfrm>
            <a:off x="683356" y="2237963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06217" y="2570861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04397" y="2958043"/>
            <a:ext cx="7539799" cy="189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3089" y="5065439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410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標題 1">
            <a:extLst>
              <a:ext uri="{FF2B5EF4-FFF2-40B4-BE49-F238E27FC236}">
                <a16:creationId xmlns:a16="http://schemas.microsoft.com/office/drawing/2014/main" xmlns="" id="{007B8FEC-5E59-4426-8CD4-D43CC1A6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83456"/>
            <a:ext cx="8425631" cy="647973"/>
          </a:xfrm>
        </p:spPr>
        <p:txBody>
          <a:bodyPr/>
          <a:lstStyle/>
          <a:p>
            <a:r>
              <a:rPr lang="zh-TW" altLang="en-US" dirty="0"/>
              <a:t>當日累計</a:t>
            </a:r>
            <a:r>
              <a:rPr lang="en-US" altLang="zh-TW" dirty="0"/>
              <a:t>-</a:t>
            </a:r>
            <a:r>
              <a:rPr lang="zh-TW" altLang="en-US" dirty="0"/>
              <a:t>單位總設備</a:t>
            </a:r>
            <a:r>
              <a:rPr lang="en-US" altLang="zh-TW" dirty="0"/>
              <a:t>-</a:t>
            </a:r>
            <a:r>
              <a:rPr lang="zh-TW" altLang="en-US" dirty="0"/>
              <a:t>完整率資料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id="{094B6564-8454-4111-B6E8-B5E5E3881838}"/>
                  </a:ext>
                </a:extLst>
              </p:cNvPr>
              <p:cNvSpPr/>
              <p:nvPr/>
            </p:nvSpPr>
            <p:spPr>
              <a:xfrm>
                <a:off x="76269" y="5823663"/>
                <a:ext cx="7592075" cy="9542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應收檔案數公式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當日累積至目前的時間</m:t>
                    </m:r>
                    <m:r>
                      <m:rPr>
                        <m:nor/>
                      </m:rPr>
                      <a:rPr lang="zh-TW" altLang="en-US" sz="1400" dirty="0">
                        <a:solidFill>
                          <a:srgbClr val="0066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 ∗</m:t>
                    </m:r>
                    <m:r>
                      <a:rPr lang="zh-TW" altLang="en-US" sz="1400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傳送頻率</m:t>
                    </m:r>
                  </m:oMath>
                </a14:m>
                <a:endParaRPr lang="en-US" altLang="zh-TW" sz="1400" dirty="0">
                  <a:solidFill>
                    <a:srgbClr val="0066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設備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為例：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5(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當日累積至目前的時間為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00:05)*1(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每分鐘傳送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次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)=5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，總共應收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份檔案數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已收檔案數公式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當日累積至目前該設備出現的檔案數</m:t>
                    </m:r>
                  </m:oMath>
                </a14:m>
                <a:endParaRPr lang="en-US" altLang="zh-TW" sz="1400" b="1" dirty="0">
                  <a:solidFill>
                    <a:srgbClr val="0066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設備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為例：至目前為止已接收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份檔案，完整率為：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4B6564-8454-4111-B6E8-B5E5E3881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9" y="5823663"/>
                <a:ext cx="7592075" cy="954236"/>
              </a:xfrm>
              <a:prstGeom prst="rect">
                <a:avLst/>
              </a:prstGeom>
              <a:blipFill>
                <a:blip r:embed="rId3"/>
                <a:stretch>
                  <a:fillRect l="-241" t="-1274" b="-5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xmlns="" id="{F0DB114E-7B22-49B0-9221-E171FDC0B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03251"/>
              </p:ext>
            </p:extLst>
          </p:nvPr>
        </p:nvGraphicFramePr>
        <p:xfrm>
          <a:off x="6192857" y="4070386"/>
          <a:ext cx="2718031" cy="8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173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459858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15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系統時間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(Now)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73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00:00~Now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95/100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</a:tbl>
          </a:graphicData>
        </a:graphic>
      </p:graphicFrame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38BE1D6B-3EAA-40FE-BC95-F2EF5EED14C9}"/>
              </a:ext>
            </a:extLst>
          </p:cNvPr>
          <p:cNvSpPr/>
          <p:nvPr/>
        </p:nvSpPr>
        <p:spPr>
          <a:xfrm>
            <a:off x="6030433" y="3717034"/>
            <a:ext cx="3319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當日累計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單位總設備完整率指標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xmlns="" id="{35EDAB31-A18B-4BE1-A67B-944CC0B3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26277"/>
              </p:ext>
            </p:extLst>
          </p:nvPr>
        </p:nvGraphicFramePr>
        <p:xfrm>
          <a:off x="148275" y="3717034"/>
          <a:ext cx="5863885" cy="1995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3141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026804">
                  <a:extLst>
                    <a:ext uri="{9D8B030D-6E8A-4147-A177-3AD203B41FA5}">
                      <a16:colId xmlns:a16="http://schemas.microsoft.com/office/drawing/2014/main" xmlns="" val="22031023"/>
                    </a:ext>
                  </a:extLst>
                </a:gridCol>
                <a:gridCol w="955985">
                  <a:extLst>
                    <a:ext uri="{9D8B030D-6E8A-4147-A177-3AD203B41FA5}">
                      <a16:colId xmlns:a16="http://schemas.microsoft.com/office/drawing/2014/main" xmlns="" val="1388936769"/>
                    </a:ext>
                  </a:extLst>
                </a:gridCol>
                <a:gridCol w="955985">
                  <a:extLst>
                    <a:ext uri="{9D8B030D-6E8A-4147-A177-3AD203B41FA5}">
                      <a16:colId xmlns:a16="http://schemas.microsoft.com/office/drawing/2014/main" xmlns="" val="2390296052"/>
                    </a:ext>
                  </a:extLst>
                </a:gridCol>
                <a:gridCol w="955985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955985">
                  <a:extLst>
                    <a:ext uri="{9D8B030D-6E8A-4147-A177-3AD203B41FA5}">
                      <a16:colId xmlns:a16="http://schemas.microsoft.com/office/drawing/2014/main" xmlns="" val="1739583484"/>
                    </a:ext>
                  </a:extLst>
                </a:gridCol>
              </a:tblGrid>
              <a:tr h="44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系統時間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(Now)</a:t>
                      </a:r>
                      <a:endParaRPr lang="zh-TW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設備名稱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應收檔案數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出現檔案數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403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00:05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4(</a:t>
                      </a: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403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00:05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5(</a:t>
                      </a: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3033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355757"/>
                  </a:ext>
                </a:extLst>
              </a:tr>
              <a:tr h="403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00:05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3(</a:t>
                      </a: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3/5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不通過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xmlns="" id="{002115D3-CEC0-4231-A89D-01BB5B5C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361058"/>
              </p:ext>
            </p:extLst>
          </p:nvPr>
        </p:nvGraphicFramePr>
        <p:xfrm>
          <a:off x="76269" y="1242060"/>
          <a:ext cx="4999788" cy="22174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34712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937349">
                  <a:extLst>
                    <a:ext uri="{9D8B030D-6E8A-4147-A177-3AD203B41FA5}">
                      <a16:colId xmlns:a16="http://schemas.microsoft.com/office/drawing/2014/main" xmlns="" val="2270098885"/>
                    </a:ext>
                  </a:extLst>
                </a:gridCol>
                <a:gridCol w="669435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602492">
                  <a:extLst>
                    <a:ext uri="{9D8B030D-6E8A-4147-A177-3AD203B41FA5}">
                      <a16:colId xmlns:a16="http://schemas.microsoft.com/office/drawing/2014/main" xmlns="" val="2850036412"/>
                    </a:ext>
                  </a:extLst>
                </a:gridCol>
                <a:gridCol w="602492">
                  <a:extLst>
                    <a:ext uri="{9D8B030D-6E8A-4147-A177-3AD203B41FA5}">
                      <a16:colId xmlns:a16="http://schemas.microsoft.com/office/drawing/2014/main" xmlns="" val="2960177714"/>
                    </a:ext>
                  </a:extLst>
                </a:gridCol>
                <a:gridCol w="753308">
                  <a:extLst>
                    <a:ext uri="{9D8B030D-6E8A-4147-A177-3AD203B41FA5}">
                      <a16:colId xmlns:a16="http://schemas.microsoft.com/office/drawing/2014/main" xmlns="" val="442213423"/>
                    </a:ext>
                  </a:extLst>
                </a:gridCol>
              </a:tblGrid>
              <a:tr h="2781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zh-TW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檔名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kumimoji="0" lang="zh-TW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kumimoji="0" lang="zh-TW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00:01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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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3355757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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5674836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</a:t>
                      </a:r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0" lang="en-US" altLang="zh-TW" sz="105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xx:xx</a:t>
                      </a:r>
                      <a:endParaRPr kumimoji="0" lang="en-US" altLang="zh-TW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82072004"/>
                  </a:ext>
                </a:extLst>
              </a:tr>
              <a:tr h="250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 23:59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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5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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50718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6F998F29-9688-4C1B-A35B-6BA6546E5871}"/>
                  </a:ext>
                </a:extLst>
              </p:cNvPr>
              <p:cNvSpPr/>
              <p:nvPr/>
            </p:nvSpPr>
            <p:spPr>
              <a:xfrm>
                <a:off x="5076057" y="1733625"/>
                <a:ext cx="4273514" cy="126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400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</m:t>
                    </m:r>
                    <m:r>
                      <a:rPr lang="zh-TW" altLang="en-US" sz="1400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單一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設備動態</m:t>
                    </m:r>
                    <m:r>
                      <a:rPr lang="zh-TW" altLang="zh-TW" sz="14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資料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完整率</m:t>
                    </m:r>
                    <m:r>
                      <a:rPr lang="en-US" altLang="zh-TW" sz="14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出現</m:t>
                    </m:r>
                    <m:r>
                      <a:rPr lang="en-US" altLang="zh-TW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應收</m:t>
                    </m:r>
                  </m:oMath>
                </a14:m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100%</a:t>
                </a:r>
                <a:endParaRPr lang="en-US" altLang="zh-TW" sz="1400" dirty="0">
                  <a:solidFill>
                    <a:srgbClr val="0066FF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1400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當日累計</m:t>
                    </m:r>
                    <m:r>
                      <a:rPr lang="en-US" altLang="zh-TW" sz="1400" b="0" i="0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1400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</m:t>
                    </m:r>
                    <m:r>
                      <a:rPr lang="zh-TW" altLang="en-US" sz="14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總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設備動態</m:t>
                    </m:r>
                    <m:r>
                      <a:rPr lang="zh-TW" altLang="zh-TW" sz="14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資料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完整率</m:t>
                    </m:r>
                    <m:r>
                      <a:rPr lang="en-US" altLang="zh-TW" sz="14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num>
                      <m:den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zh-TW" altLang="en-US" sz="1400" b="1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 *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100%</a:t>
                </a:r>
                <a:endParaRPr lang="en-US" altLang="zh-TW" sz="1400" b="1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</a:t>
                </a:r>
                <a:r>
                  <a:rPr lang="zh-TW" altLang="en-US" sz="1400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：通過完整率門檻值的總設備數</a:t>
                </a:r>
                <a:endParaRPr lang="en-US" altLang="zh-TW" sz="1400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1400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：單位設備建構數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F998F29-9688-4C1B-A35B-6BA6546E5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7" y="1733625"/>
                <a:ext cx="4273514" cy="1264257"/>
              </a:xfrm>
              <a:prstGeom prst="rect">
                <a:avLst/>
              </a:prstGeom>
              <a:blipFill>
                <a:blip r:embed="rId4"/>
                <a:stretch>
                  <a:fillRect l="-428" t="-962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00FC4C5-03CB-451A-A6F0-0382B6850C03}"/>
              </a:ext>
            </a:extLst>
          </p:cNvPr>
          <p:cNvSpPr/>
          <p:nvPr/>
        </p:nvSpPr>
        <p:spPr>
          <a:xfrm>
            <a:off x="2555776" y="1696834"/>
            <a:ext cx="432049" cy="12234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B8884BF3-A892-4DE2-A328-7A2A269B5F74}"/>
              </a:ext>
            </a:extLst>
          </p:cNvPr>
          <p:cNvSpPr/>
          <p:nvPr/>
        </p:nvSpPr>
        <p:spPr>
          <a:xfrm>
            <a:off x="1187622" y="4196599"/>
            <a:ext cx="4824538" cy="384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12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E9E6E00E-B58B-4AAC-AFBC-82937B03C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98ADA10-351B-4024-8355-850DF196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2" y="1729428"/>
            <a:ext cx="8491709" cy="474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B8739274-1AAB-448B-B5BD-FC17A5F1EC2E}"/>
              </a:ext>
            </a:extLst>
          </p:cNvPr>
          <p:cNvSpPr txBox="1">
            <a:spLocks/>
          </p:cNvSpPr>
          <p:nvPr/>
        </p:nvSpPr>
        <p:spPr>
          <a:xfrm>
            <a:off x="500431" y="383456"/>
            <a:ext cx="8425631" cy="64797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圓體(P)" pitchFamily="34" charset="-120"/>
                <a:ea typeface="華康中圓體(P)" pitchFamily="34" charset="-12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9pPr>
          </a:lstStyle>
          <a:p>
            <a:r>
              <a:rPr lang="zh-TW" altLang="en-US" dirty="0">
                <a:effectLst/>
              </a:rPr>
              <a:t>當日累計</a:t>
            </a:r>
            <a:r>
              <a:rPr lang="en-US" altLang="zh-TW" dirty="0">
                <a:effectLst/>
              </a:rPr>
              <a:t>-</a:t>
            </a:r>
            <a:r>
              <a:rPr lang="zh-TW" altLang="en-US" dirty="0">
                <a:effectLst/>
              </a:rPr>
              <a:t>單位總設備</a:t>
            </a:r>
            <a:r>
              <a:rPr lang="en-US" altLang="zh-TW" dirty="0">
                <a:effectLst/>
              </a:rPr>
              <a:t>-</a:t>
            </a:r>
            <a:r>
              <a:rPr lang="zh-TW" altLang="en-US" dirty="0">
                <a:effectLst/>
              </a:rPr>
              <a:t>完整率資料</a:t>
            </a:r>
            <a:endParaRPr lang="zh-TW" altLang="en-US" kern="0" dirty="0">
              <a:effectLst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49A76CA5-2282-4FF3-A524-32C6637F0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58726"/>
              </p:ext>
            </p:extLst>
          </p:nvPr>
        </p:nvGraphicFramePr>
        <p:xfrm>
          <a:off x="5987286" y="2198176"/>
          <a:ext cx="2718031" cy="8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173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459858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15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系統時間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(Now)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單位總設備完整率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73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00:00~Now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95/100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009EDD-EDE8-471D-853E-36472718C93E}"/>
              </a:ext>
            </a:extLst>
          </p:cNvPr>
          <p:cNvSpPr/>
          <p:nvPr/>
        </p:nvSpPr>
        <p:spPr>
          <a:xfrm>
            <a:off x="5824862" y="1844824"/>
            <a:ext cx="3319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當日累計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單位總設備完整率指標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8D3789A-EB90-4C61-9039-F8FEA7E01DE0}"/>
              </a:ext>
            </a:extLst>
          </p:cNvPr>
          <p:cNvSpPr/>
          <p:nvPr/>
        </p:nvSpPr>
        <p:spPr>
          <a:xfrm>
            <a:off x="4934032" y="5347183"/>
            <a:ext cx="3670416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65AAF3F-9117-4E8C-9DFA-808349BF3BC0}"/>
              </a:ext>
            </a:extLst>
          </p:cNvPr>
          <p:cNvSpPr/>
          <p:nvPr/>
        </p:nvSpPr>
        <p:spPr>
          <a:xfrm>
            <a:off x="1691680" y="1844824"/>
            <a:ext cx="1008112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03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B425DC0-95B3-46EA-B389-289F5172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一、檔案介接率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298DC6E-F47E-40DA-9A6A-D98FF1A2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956" y="3782963"/>
            <a:ext cx="8055500" cy="2583851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靜態檔案介接率指標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動態檔案介接率指標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F2EFC5C4-5F1B-4AF1-87A5-BC349E6D3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670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D0FCF3-BE9A-4A28-96C2-9EAD8CC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三、資料維護率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61CAFA1-CC5B-4555-A7E9-F9E9ED87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97" y="3782963"/>
            <a:ext cx="7772400" cy="1461471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即時資訊</a:t>
            </a:r>
            <a:r>
              <a:rPr lang="en-US" altLang="zh-TW" sz="1600" dirty="0"/>
              <a:t>-</a:t>
            </a:r>
            <a:r>
              <a:rPr lang="zh-TW" altLang="en-US" sz="1600" dirty="0"/>
              <a:t>各單位總設備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每小時</a:t>
            </a:r>
            <a:r>
              <a:rPr lang="en-US" altLang="zh-TW" sz="1600" dirty="0"/>
              <a:t>-</a:t>
            </a:r>
            <a:r>
              <a:rPr lang="zh-TW" altLang="en-US" sz="1600" dirty="0"/>
              <a:t>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靜態檔案維護率指標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動態檔案維護率指標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9FE255B-2AB0-4370-8231-CB84C31A4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50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xmlns="" id="{8E8DA1A5-60DA-4603-ADBC-08E3B91A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維護率判斷欄位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70969588-DA86-4026-A8F1-2923828A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分母</a:t>
            </a:r>
            <a:r>
              <a:rPr lang="en-US" altLang="zh-TW" dirty="0"/>
              <a:t>:</a:t>
            </a:r>
            <a:r>
              <a:rPr lang="zh-TW" altLang="en-US" dirty="0"/>
              <a:t>以</a:t>
            </a:r>
            <a:r>
              <a:rPr lang="zh-TW" altLang="en-US" dirty="0">
                <a:solidFill>
                  <a:srgbClr val="FF0000"/>
                </a:solidFill>
              </a:rPr>
              <a:t>通過完整率門檻的設備數</a:t>
            </a:r>
            <a:r>
              <a:rPr lang="zh-TW" altLang="en-US" dirty="0"/>
              <a:t>為基底進行計算</a:t>
            </a:r>
            <a:endParaRPr lang="en-US" altLang="zh-TW" dirty="0"/>
          </a:p>
          <a:p>
            <a:r>
              <a:rPr lang="zh-TW" altLang="en-US" dirty="0"/>
              <a:t>判斷欄位</a:t>
            </a:r>
            <a:r>
              <a:rPr lang="en-US" altLang="zh-TW" dirty="0"/>
              <a:t>:status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6CEA216-EC55-45D2-A20C-E38BC6E6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C08D9BE-809E-4504-9342-0FD55490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68960"/>
            <a:ext cx="4105568" cy="2880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49D8FA5-6DD1-4352-A860-BCD2E8AA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11" y="3458003"/>
            <a:ext cx="3828684" cy="1375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E06E5F58-B743-435F-8C10-6070FF04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12" y="1661217"/>
            <a:ext cx="3898863" cy="16514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3792A060-4B6F-4486-B320-8E82E0D84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11" y="4979136"/>
            <a:ext cx="3838421" cy="13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即時資料維護率計算維度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98183" y="6370663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3294159" y="4590118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Present</a:t>
            </a:r>
            <a:endParaRPr lang="zh-TW" altLang="en-US" sz="14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16062"/>
              </p:ext>
            </p:extLst>
          </p:nvPr>
        </p:nvGraphicFramePr>
        <p:xfrm>
          <a:off x="998950" y="5117769"/>
          <a:ext cx="7272809" cy="1198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45856"/>
              </p:ext>
            </p:extLst>
          </p:nvPr>
        </p:nvGraphicFramePr>
        <p:xfrm>
          <a:off x="105480" y="148601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973209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701401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215876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237905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13169" y="1402978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8277743" y="130271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248397" y="4822285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03538" y="194204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35896" y="4398433"/>
            <a:ext cx="0" cy="254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83568" y="194204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27274" y="194204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75656" y="1957175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69963" y="4452244"/>
            <a:ext cx="894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287" y="18671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1" name="矩形 30"/>
          <p:cNvSpPr/>
          <p:nvPr/>
        </p:nvSpPr>
        <p:spPr>
          <a:xfrm>
            <a:off x="683858" y="259908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2" name="矩形 31"/>
          <p:cNvSpPr/>
          <p:nvPr/>
        </p:nvSpPr>
        <p:spPr>
          <a:xfrm>
            <a:off x="677353" y="293763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3" name="矩形 32"/>
          <p:cNvSpPr/>
          <p:nvPr/>
        </p:nvSpPr>
        <p:spPr>
          <a:xfrm>
            <a:off x="678368" y="333191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5" name="矩形 34"/>
          <p:cNvSpPr/>
          <p:nvPr/>
        </p:nvSpPr>
        <p:spPr>
          <a:xfrm>
            <a:off x="679296" y="367536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7" name="矩形 36"/>
          <p:cNvSpPr/>
          <p:nvPr/>
        </p:nvSpPr>
        <p:spPr>
          <a:xfrm>
            <a:off x="680311" y="40704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8" name="矩形 37"/>
          <p:cNvSpPr/>
          <p:nvPr/>
        </p:nvSpPr>
        <p:spPr>
          <a:xfrm>
            <a:off x="674821" y="22447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9" name="矩形 38"/>
          <p:cNvSpPr/>
          <p:nvPr/>
        </p:nvSpPr>
        <p:spPr>
          <a:xfrm>
            <a:off x="1054646" y="18826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0" name="矩形 39"/>
          <p:cNvSpPr/>
          <p:nvPr/>
        </p:nvSpPr>
        <p:spPr>
          <a:xfrm>
            <a:off x="1074712" y="295314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1" name="矩形 40"/>
          <p:cNvSpPr/>
          <p:nvPr/>
        </p:nvSpPr>
        <p:spPr>
          <a:xfrm>
            <a:off x="1075727" y="334741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2" name="矩形 41"/>
          <p:cNvSpPr/>
          <p:nvPr/>
        </p:nvSpPr>
        <p:spPr>
          <a:xfrm>
            <a:off x="1076655" y="369087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4" name="矩形 43"/>
          <p:cNvSpPr/>
          <p:nvPr/>
        </p:nvSpPr>
        <p:spPr>
          <a:xfrm>
            <a:off x="1072180" y="226029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5" name="矩形 44"/>
          <p:cNvSpPr/>
          <p:nvPr/>
        </p:nvSpPr>
        <p:spPr>
          <a:xfrm>
            <a:off x="1482378" y="190428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6" name="矩形 45"/>
          <p:cNvSpPr/>
          <p:nvPr/>
        </p:nvSpPr>
        <p:spPr>
          <a:xfrm>
            <a:off x="1502444" y="297473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7" name="矩形 46"/>
          <p:cNvSpPr/>
          <p:nvPr/>
        </p:nvSpPr>
        <p:spPr>
          <a:xfrm>
            <a:off x="1503459" y="336900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8" name="矩形 47"/>
          <p:cNvSpPr/>
          <p:nvPr/>
        </p:nvSpPr>
        <p:spPr>
          <a:xfrm>
            <a:off x="1504387" y="371246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9" name="矩形 48"/>
          <p:cNvSpPr/>
          <p:nvPr/>
        </p:nvSpPr>
        <p:spPr>
          <a:xfrm>
            <a:off x="1505402" y="410755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0" name="矩形 49"/>
          <p:cNvSpPr/>
          <p:nvPr/>
        </p:nvSpPr>
        <p:spPr>
          <a:xfrm>
            <a:off x="1499912" y="22818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1" name="矩形 50"/>
          <p:cNvSpPr/>
          <p:nvPr/>
        </p:nvSpPr>
        <p:spPr>
          <a:xfrm>
            <a:off x="3450347" y="189586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3" name="矩形 52"/>
          <p:cNvSpPr/>
          <p:nvPr/>
        </p:nvSpPr>
        <p:spPr>
          <a:xfrm>
            <a:off x="3471428" y="33605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4" name="矩形 53"/>
          <p:cNvSpPr/>
          <p:nvPr/>
        </p:nvSpPr>
        <p:spPr>
          <a:xfrm>
            <a:off x="3472356" y="370404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5" name="矩形 54"/>
          <p:cNvSpPr/>
          <p:nvPr/>
        </p:nvSpPr>
        <p:spPr>
          <a:xfrm>
            <a:off x="3473371" y="409913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6" name="矩形 55"/>
          <p:cNvSpPr/>
          <p:nvPr/>
        </p:nvSpPr>
        <p:spPr>
          <a:xfrm>
            <a:off x="3467881" y="22734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7" name="矩形 56"/>
          <p:cNvSpPr/>
          <p:nvPr/>
        </p:nvSpPr>
        <p:spPr>
          <a:xfrm>
            <a:off x="5072900" y="189586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8" name="矩形 57"/>
          <p:cNvSpPr/>
          <p:nvPr/>
        </p:nvSpPr>
        <p:spPr>
          <a:xfrm>
            <a:off x="5092966" y="296631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9" name="矩形 58"/>
          <p:cNvSpPr/>
          <p:nvPr/>
        </p:nvSpPr>
        <p:spPr>
          <a:xfrm>
            <a:off x="5093981" y="33605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0" name="矩形 59"/>
          <p:cNvSpPr/>
          <p:nvPr/>
        </p:nvSpPr>
        <p:spPr>
          <a:xfrm>
            <a:off x="5094909" y="370404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1" name="矩形 60"/>
          <p:cNvSpPr/>
          <p:nvPr/>
        </p:nvSpPr>
        <p:spPr>
          <a:xfrm>
            <a:off x="5095924" y="409913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2" name="矩形 61"/>
          <p:cNvSpPr/>
          <p:nvPr/>
        </p:nvSpPr>
        <p:spPr>
          <a:xfrm>
            <a:off x="5090434" y="22734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3" name="矩形 62"/>
          <p:cNvSpPr/>
          <p:nvPr/>
        </p:nvSpPr>
        <p:spPr>
          <a:xfrm>
            <a:off x="5459903" y="186977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4" name="矩形 63"/>
          <p:cNvSpPr/>
          <p:nvPr/>
        </p:nvSpPr>
        <p:spPr>
          <a:xfrm>
            <a:off x="5479969" y="294023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5" name="矩形 64"/>
          <p:cNvSpPr/>
          <p:nvPr/>
        </p:nvSpPr>
        <p:spPr>
          <a:xfrm>
            <a:off x="5480984" y="33345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6" name="矩形 65"/>
          <p:cNvSpPr/>
          <p:nvPr/>
        </p:nvSpPr>
        <p:spPr>
          <a:xfrm>
            <a:off x="5481912" y="367796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7" name="矩形 66"/>
          <p:cNvSpPr/>
          <p:nvPr/>
        </p:nvSpPr>
        <p:spPr>
          <a:xfrm>
            <a:off x="5482927" y="407305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8" name="矩形 67"/>
          <p:cNvSpPr/>
          <p:nvPr/>
        </p:nvSpPr>
        <p:spPr>
          <a:xfrm>
            <a:off x="5477437" y="22473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0" name="矩形 69"/>
          <p:cNvSpPr/>
          <p:nvPr/>
        </p:nvSpPr>
        <p:spPr>
          <a:xfrm>
            <a:off x="1888789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1" name="矩形 70"/>
          <p:cNvSpPr/>
          <p:nvPr/>
        </p:nvSpPr>
        <p:spPr>
          <a:xfrm>
            <a:off x="1889804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2" name="矩形 71"/>
          <p:cNvSpPr/>
          <p:nvPr/>
        </p:nvSpPr>
        <p:spPr>
          <a:xfrm>
            <a:off x="1890732" y="369087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3" name="矩形 72"/>
          <p:cNvSpPr/>
          <p:nvPr/>
        </p:nvSpPr>
        <p:spPr>
          <a:xfrm>
            <a:off x="1891747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4" name="矩形 73"/>
          <p:cNvSpPr/>
          <p:nvPr/>
        </p:nvSpPr>
        <p:spPr>
          <a:xfrm>
            <a:off x="1886257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5" name="矩形 74"/>
          <p:cNvSpPr/>
          <p:nvPr/>
        </p:nvSpPr>
        <p:spPr>
          <a:xfrm>
            <a:off x="2255726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6" name="矩形 75"/>
          <p:cNvSpPr/>
          <p:nvPr/>
        </p:nvSpPr>
        <p:spPr>
          <a:xfrm>
            <a:off x="2273188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7" name="矩形 76"/>
          <p:cNvSpPr/>
          <p:nvPr/>
        </p:nvSpPr>
        <p:spPr>
          <a:xfrm>
            <a:off x="2276807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8" name="矩形 77"/>
          <p:cNvSpPr/>
          <p:nvPr/>
        </p:nvSpPr>
        <p:spPr>
          <a:xfrm>
            <a:off x="2277735" y="366478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9" name="矩形 78"/>
          <p:cNvSpPr/>
          <p:nvPr/>
        </p:nvSpPr>
        <p:spPr>
          <a:xfrm>
            <a:off x="2278750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0" name="矩形 79"/>
          <p:cNvSpPr/>
          <p:nvPr/>
        </p:nvSpPr>
        <p:spPr>
          <a:xfrm>
            <a:off x="2273260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1" name="矩形 80"/>
          <p:cNvSpPr/>
          <p:nvPr/>
        </p:nvSpPr>
        <p:spPr>
          <a:xfrm>
            <a:off x="2690004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2" name="矩形 81"/>
          <p:cNvSpPr/>
          <p:nvPr/>
        </p:nvSpPr>
        <p:spPr>
          <a:xfrm>
            <a:off x="2669778" y="293959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3" name="矩形 82"/>
          <p:cNvSpPr/>
          <p:nvPr/>
        </p:nvSpPr>
        <p:spPr>
          <a:xfrm>
            <a:off x="2711085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4" name="矩形 83"/>
          <p:cNvSpPr/>
          <p:nvPr/>
        </p:nvSpPr>
        <p:spPr>
          <a:xfrm>
            <a:off x="2683272" y="371721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5" name="矩形 84"/>
          <p:cNvSpPr/>
          <p:nvPr/>
        </p:nvSpPr>
        <p:spPr>
          <a:xfrm>
            <a:off x="2682257" y="409770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6" name="矩形 85"/>
          <p:cNvSpPr/>
          <p:nvPr/>
        </p:nvSpPr>
        <p:spPr>
          <a:xfrm>
            <a:off x="2707538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7" name="矩形 86"/>
          <p:cNvSpPr/>
          <p:nvPr/>
        </p:nvSpPr>
        <p:spPr>
          <a:xfrm>
            <a:off x="3077007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9" name="矩形 88"/>
          <p:cNvSpPr/>
          <p:nvPr/>
        </p:nvSpPr>
        <p:spPr>
          <a:xfrm>
            <a:off x="3098088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0" name="矩形 89"/>
          <p:cNvSpPr/>
          <p:nvPr/>
        </p:nvSpPr>
        <p:spPr>
          <a:xfrm>
            <a:off x="3086779" y="370570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1" name="矩形 90"/>
          <p:cNvSpPr/>
          <p:nvPr/>
        </p:nvSpPr>
        <p:spPr>
          <a:xfrm>
            <a:off x="3075223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2" name="矩形 91"/>
          <p:cNvSpPr/>
          <p:nvPr/>
        </p:nvSpPr>
        <p:spPr>
          <a:xfrm>
            <a:off x="3094541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7" name="矩形 116"/>
          <p:cNvSpPr/>
          <p:nvPr/>
        </p:nvSpPr>
        <p:spPr>
          <a:xfrm>
            <a:off x="3881746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8" name="矩形 117"/>
          <p:cNvSpPr/>
          <p:nvPr/>
        </p:nvSpPr>
        <p:spPr>
          <a:xfrm>
            <a:off x="3901812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9" name="矩形 118"/>
          <p:cNvSpPr/>
          <p:nvPr/>
        </p:nvSpPr>
        <p:spPr>
          <a:xfrm>
            <a:off x="3902827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0" name="矩形 119"/>
          <p:cNvSpPr/>
          <p:nvPr/>
        </p:nvSpPr>
        <p:spPr>
          <a:xfrm>
            <a:off x="3903755" y="369087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1" name="矩形 120"/>
          <p:cNvSpPr/>
          <p:nvPr/>
        </p:nvSpPr>
        <p:spPr>
          <a:xfrm>
            <a:off x="3904770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2" name="矩形 121"/>
          <p:cNvSpPr/>
          <p:nvPr/>
        </p:nvSpPr>
        <p:spPr>
          <a:xfrm>
            <a:off x="3899280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3" name="矩形 122"/>
          <p:cNvSpPr/>
          <p:nvPr/>
        </p:nvSpPr>
        <p:spPr>
          <a:xfrm>
            <a:off x="4268749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4" name="矩形 123"/>
          <p:cNvSpPr/>
          <p:nvPr/>
        </p:nvSpPr>
        <p:spPr>
          <a:xfrm>
            <a:off x="4288815" y="29270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6" name="矩形 125"/>
          <p:cNvSpPr/>
          <p:nvPr/>
        </p:nvSpPr>
        <p:spPr>
          <a:xfrm>
            <a:off x="4290758" y="366478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7" name="矩形 126"/>
          <p:cNvSpPr/>
          <p:nvPr/>
        </p:nvSpPr>
        <p:spPr>
          <a:xfrm>
            <a:off x="4291773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8" name="矩形 127"/>
          <p:cNvSpPr/>
          <p:nvPr/>
        </p:nvSpPr>
        <p:spPr>
          <a:xfrm>
            <a:off x="4286283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9" name="矩形 128"/>
          <p:cNvSpPr/>
          <p:nvPr/>
        </p:nvSpPr>
        <p:spPr>
          <a:xfrm>
            <a:off x="5883572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1" name="矩形 130"/>
          <p:cNvSpPr/>
          <p:nvPr/>
        </p:nvSpPr>
        <p:spPr>
          <a:xfrm>
            <a:off x="5862628" y="331939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3" name="矩形 132"/>
          <p:cNvSpPr/>
          <p:nvPr/>
        </p:nvSpPr>
        <p:spPr>
          <a:xfrm>
            <a:off x="5906596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4" name="矩形 133"/>
          <p:cNvSpPr/>
          <p:nvPr/>
        </p:nvSpPr>
        <p:spPr>
          <a:xfrm>
            <a:off x="5901106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5" name="矩形 134"/>
          <p:cNvSpPr/>
          <p:nvPr/>
        </p:nvSpPr>
        <p:spPr>
          <a:xfrm>
            <a:off x="6270575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90641" y="29270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7" name="矩形 136"/>
          <p:cNvSpPr/>
          <p:nvPr/>
        </p:nvSpPr>
        <p:spPr>
          <a:xfrm>
            <a:off x="6291656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8" name="矩形 137"/>
          <p:cNvSpPr/>
          <p:nvPr/>
        </p:nvSpPr>
        <p:spPr>
          <a:xfrm>
            <a:off x="6267425" y="367843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9" name="矩形 138"/>
          <p:cNvSpPr/>
          <p:nvPr/>
        </p:nvSpPr>
        <p:spPr>
          <a:xfrm>
            <a:off x="6293599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0" name="矩形 139"/>
          <p:cNvSpPr/>
          <p:nvPr/>
        </p:nvSpPr>
        <p:spPr>
          <a:xfrm>
            <a:off x="6288109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1" name="矩形 140"/>
          <p:cNvSpPr/>
          <p:nvPr/>
        </p:nvSpPr>
        <p:spPr>
          <a:xfrm>
            <a:off x="6679948" y="185869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2" name="矩形 141"/>
          <p:cNvSpPr/>
          <p:nvPr/>
        </p:nvSpPr>
        <p:spPr>
          <a:xfrm>
            <a:off x="6672955" y="294428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3" name="矩形 142"/>
          <p:cNvSpPr/>
          <p:nvPr/>
        </p:nvSpPr>
        <p:spPr>
          <a:xfrm>
            <a:off x="6673970" y="333855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4" name="矩形 143"/>
          <p:cNvSpPr/>
          <p:nvPr/>
        </p:nvSpPr>
        <p:spPr>
          <a:xfrm>
            <a:off x="6674898" y="368201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5" name="矩形 144"/>
          <p:cNvSpPr/>
          <p:nvPr/>
        </p:nvSpPr>
        <p:spPr>
          <a:xfrm>
            <a:off x="6675913" y="40771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6" name="矩形 145"/>
          <p:cNvSpPr/>
          <p:nvPr/>
        </p:nvSpPr>
        <p:spPr>
          <a:xfrm>
            <a:off x="6670423" y="22514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7" name="矩形 146"/>
          <p:cNvSpPr/>
          <p:nvPr/>
        </p:nvSpPr>
        <p:spPr>
          <a:xfrm>
            <a:off x="7081247" y="18477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8" name="矩形 147"/>
          <p:cNvSpPr/>
          <p:nvPr/>
        </p:nvSpPr>
        <p:spPr>
          <a:xfrm>
            <a:off x="7084170" y="29716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9" name="矩形 148"/>
          <p:cNvSpPr/>
          <p:nvPr/>
        </p:nvSpPr>
        <p:spPr>
          <a:xfrm>
            <a:off x="7060247" y="33270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0" name="矩形 149"/>
          <p:cNvSpPr/>
          <p:nvPr/>
        </p:nvSpPr>
        <p:spPr>
          <a:xfrm>
            <a:off x="7073438" y="37102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1" name="矩形 150"/>
          <p:cNvSpPr/>
          <p:nvPr/>
        </p:nvSpPr>
        <p:spPr>
          <a:xfrm>
            <a:off x="7062916" y="405102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2" name="矩形 151"/>
          <p:cNvSpPr/>
          <p:nvPr/>
        </p:nvSpPr>
        <p:spPr>
          <a:xfrm>
            <a:off x="7057426" y="222534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3" name="矩形 152"/>
          <p:cNvSpPr/>
          <p:nvPr/>
        </p:nvSpPr>
        <p:spPr>
          <a:xfrm>
            <a:off x="7474170" y="18783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6" name="矩形 155"/>
          <p:cNvSpPr/>
          <p:nvPr/>
        </p:nvSpPr>
        <p:spPr>
          <a:xfrm>
            <a:off x="7471254" y="37137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7" name="矩形 156"/>
          <p:cNvSpPr/>
          <p:nvPr/>
        </p:nvSpPr>
        <p:spPr>
          <a:xfrm>
            <a:off x="7497194" y="408157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8" name="矩形 157"/>
          <p:cNvSpPr/>
          <p:nvPr/>
        </p:nvSpPr>
        <p:spPr>
          <a:xfrm>
            <a:off x="7491704" y="225590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9" name="矩形 158"/>
          <p:cNvSpPr/>
          <p:nvPr/>
        </p:nvSpPr>
        <p:spPr>
          <a:xfrm>
            <a:off x="7861173" y="186580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0" name="矩形 159"/>
          <p:cNvSpPr/>
          <p:nvPr/>
        </p:nvSpPr>
        <p:spPr>
          <a:xfrm>
            <a:off x="7868408" y="29602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1" name="矩形 160"/>
          <p:cNvSpPr/>
          <p:nvPr/>
        </p:nvSpPr>
        <p:spPr>
          <a:xfrm>
            <a:off x="7868408" y="333052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2" name="矩形 161"/>
          <p:cNvSpPr/>
          <p:nvPr/>
        </p:nvSpPr>
        <p:spPr>
          <a:xfrm>
            <a:off x="7868408" y="36740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3" name="矩形 162"/>
          <p:cNvSpPr/>
          <p:nvPr/>
        </p:nvSpPr>
        <p:spPr>
          <a:xfrm>
            <a:off x="7884197" y="405549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4" name="矩形 163"/>
          <p:cNvSpPr/>
          <p:nvPr/>
        </p:nvSpPr>
        <p:spPr>
          <a:xfrm>
            <a:off x="7878707" y="222981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5" name="矩形 164"/>
          <p:cNvSpPr/>
          <p:nvPr/>
        </p:nvSpPr>
        <p:spPr>
          <a:xfrm>
            <a:off x="4661260" y="188980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6" name="矩形 165"/>
          <p:cNvSpPr/>
          <p:nvPr/>
        </p:nvSpPr>
        <p:spPr>
          <a:xfrm>
            <a:off x="4681326" y="29602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7" name="矩形 166"/>
          <p:cNvSpPr/>
          <p:nvPr/>
        </p:nvSpPr>
        <p:spPr>
          <a:xfrm>
            <a:off x="4682341" y="335453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9" name="矩形 168"/>
          <p:cNvSpPr/>
          <p:nvPr/>
        </p:nvSpPr>
        <p:spPr>
          <a:xfrm>
            <a:off x="4684284" y="40930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70" name="矩形 169"/>
          <p:cNvSpPr/>
          <p:nvPr/>
        </p:nvSpPr>
        <p:spPr>
          <a:xfrm>
            <a:off x="4678794" y="226740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86" name="矩形 185"/>
          <p:cNvSpPr/>
          <p:nvPr/>
        </p:nvSpPr>
        <p:spPr>
          <a:xfrm>
            <a:off x="5056705" y="261421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87" name="矩形 186"/>
          <p:cNvSpPr/>
          <p:nvPr/>
        </p:nvSpPr>
        <p:spPr>
          <a:xfrm>
            <a:off x="5443708" y="25881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88" name="矩形 187"/>
          <p:cNvSpPr/>
          <p:nvPr/>
        </p:nvSpPr>
        <p:spPr>
          <a:xfrm>
            <a:off x="5867377" y="260104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89" name="矩形 188"/>
          <p:cNvSpPr/>
          <p:nvPr/>
        </p:nvSpPr>
        <p:spPr>
          <a:xfrm>
            <a:off x="6254380" y="25749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0" name="矩形 189"/>
          <p:cNvSpPr/>
          <p:nvPr/>
        </p:nvSpPr>
        <p:spPr>
          <a:xfrm>
            <a:off x="6636694" y="25921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1" name="矩形 190"/>
          <p:cNvSpPr/>
          <p:nvPr/>
        </p:nvSpPr>
        <p:spPr>
          <a:xfrm>
            <a:off x="7064199" y="25931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2" name="矩形 191"/>
          <p:cNvSpPr/>
          <p:nvPr/>
        </p:nvSpPr>
        <p:spPr>
          <a:xfrm>
            <a:off x="7457975" y="25966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3" name="矩形 192"/>
          <p:cNvSpPr/>
          <p:nvPr/>
        </p:nvSpPr>
        <p:spPr>
          <a:xfrm>
            <a:off x="7882189" y="25707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4" name="矩形 193"/>
          <p:cNvSpPr/>
          <p:nvPr/>
        </p:nvSpPr>
        <p:spPr>
          <a:xfrm>
            <a:off x="1878994" y="258835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5" name="矩形 194"/>
          <p:cNvSpPr/>
          <p:nvPr/>
        </p:nvSpPr>
        <p:spPr>
          <a:xfrm>
            <a:off x="2265997" y="256226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7" name="矩形 196"/>
          <p:cNvSpPr/>
          <p:nvPr/>
        </p:nvSpPr>
        <p:spPr>
          <a:xfrm>
            <a:off x="3077007" y="256226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8" name="矩形 197"/>
          <p:cNvSpPr/>
          <p:nvPr/>
        </p:nvSpPr>
        <p:spPr>
          <a:xfrm>
            <a:off x="3473142" y="25931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99" name="矩形 198"/>
          <p:cNvSpPr/>
          <p:nvPr/>
        </p:nvSpPr>
        <p:spPr>
          <a:xfrm>
            <a:off x="3883024" y="25863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200" name="矩形 199"/>
          <p:cNvSpPr/>
          <p:nvPr/>
        </p:nvSpPr>
        <p:spPr>
          <a:xfrm>
            <a:off x="4280264" y="25707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201" name="矩形 200"/>
          <p:cNvSpPr/>
          <p:nvPr/>
        </p:nvSpPr>
        <p:spPr>
          <a:xfrm>
            <a:off x="4681326" y="259884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202" name="文字方塊 201"/>
          <p:cNvSpPr txBox="1"/>
          <p:nvPr/>
        </p:nvSpPr>
        <p:spPr>
          <a:xfrm>
            <a:off x="5197037" y="4566675"/>
            <a:ext cx="3047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：通過完整率門檻的設備數      √ ：表設備正常</a:t>
            </a:r>
          </a:p>
        </p:txBody>
      </p:sp>
    </p:spTree>
    <p:extLst>
      <p:ext uri="{BB962C8B-B14F-4D97-AF65-F5344CB8AC3E}">
        <p14:creationId xmlns:p14="http://schemas.microsoft.com/office/powerpoint/2010/main" val="999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0" y="1556792"/>
            <a:ext cx="8886825" cy="46482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13DE67C8-F038-423C-BB95-D94BC8416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BCEE7EF-5739-4116-8E9D-362C6E5F9096}"/>
              </a:ext>
            </a:extLst>
          </p:cNvPr>
          <p:cNvSpPr/>
          <p:nvPr/>
        </p:nvSpPr>
        <p:spPr>
          <a:xfrm>
            <a:off x="292330" y="375544"/>
            <a:ext cx="75103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目前即時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各單位總設備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維護率資料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09037D-4B89-4F46-A190-611D00CE2C6A}"/>
              </a:ext>
            </a:extLst>
          </p:cNvPr>
          <p:cNvSpPr/>
          <p:nvPr/>
        </p:nvSpPr>
        <p:spPr>
          <a:xfrm>
            <a:off x="4793649" y="4221088"/>
            <a:ext cx="3459361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DCFD44C-64A9-4667-B5DB-7E0EA99F6CB4}"/>
              </a:ext>
            </a:extLst>
          </p:cNvPr>
          <p:cNvSpPr/>
          <p:nvPr/>
        </p:nvSpPr>
        <p:spPr>
          <a:xfrm>
            <a:off x="5682301" y="3256846"/>
            <a:ext cx="659718" cy="28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75FBB37A-3D77-4067-AAA4-5C330F611C4F}"/>
                  </a:ext>
                </a:extLst>
              </p:cNvPr>
              <p:cNvSpPr/>
              <p:nvPr/>
            </p:nvSpPr>
            <p:spPr>
              <a:xfrm>
                <a:off x="4768498" y="1990174"/>
                <a:ext cx="4572000" cy="14137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14:m>
                  <m:oMath xmlns:m="http://schemas.openxmlformats.org/officeDocument/2006/math"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各單位總設備動態資料維護率</m:t>
                    </m:r>
                    <m:r>
                      <a:rPr lang="en-US" altLang="zh-TW" sz="14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num>
                      <m:den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den>
                    </m:f>
                  </m:oMath>
                </a14:m>
                <a:r>
                  <a:rPr lang="zh-TW" altLang="en-US" sz="1400" b="1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 *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100%</a:t>
                </a:r>
              </a:p>
              <a:p>
                <a:pPr lvl="0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：回傳資料中</a:t>
                </a:r>
                <a:r>
                  <a:rPr lang="zh-TW" altLang="en-US" sz="1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不正常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的總設備數</a:t>
                </a:r>
              </a:p>
              <a:p>
                <a:pPr lvl="0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：回傳資料中的總設備數</a:t>
                </a:r>
              </a:p>
              <a:p>
                <a:pPr lvl="0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:endParaRPr lang="en-US" altLang="zh-TW" sz="1600" dirty="0">
                  <a:solidFill>
                    <a:srgbClr val="0066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FBB37A-3D77-4067-AAA4-5C330F611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98" y="1990174"/>
                <a:ext cx="4572000" cy="1413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8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每小時單支設備維護率計算維度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44040"/>
              </p:ext>
            </p:extLst>
          </p:nvPr>
        </p:nvGraphicFramePr>
        <p:xfrm>
          <a:off x="755575" y="5273248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設備通過維護率門檻百分比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3" name="文字方塊 62"/>
          <p:cNvSpPr txBox="1"/>
          <p:nvPr/>
        </p:nvSpPr>
        <p:spPr>
          <a:xfrm>
            <a:off x="245364" y="494341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07730" y="4577915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：通過完整率門檻的設備數    √ ：表設備正常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39F2E945-8F3E-4E32-9714-DE9852BB5B04}"/>
              </a:ext>
            </a:extLst>
          </p:cNvPr>
          <p:cNvSpPr/>
          <p:nvPr/>
        </p:nvSpPr>
        <p:spPr>
          <a:xfrm>
            <a:off x="3294159" y="4590118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Present</a:t>
            </a:r>
            <a:endParaRPr lang="zh-TW" altLang="en-US" sz="1400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xmlns="" id="{00A3D766-76DB-4F81-97A7-58F56D234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55097"/>
              </p:ext>
            </p:extLst>
          </p:nvPr>
        </p:nvGraphicFramePr>
        <p:xfrm>
          <a:off x="105480" y="148601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38FF93E3-7DEE-48D6-856D-FF39B125B9DF}"/>
              </a:ext>
            </a:extLst>
          </p:cNvPr>
          <p:cNvSpPr txBox="1"/>
          <p:nvPr/>
        </p:nvSpPr>
        <p:spPr>
          <a:xfrm>
            <a:off x="973209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58E1387F-B0CB-48D5-B108-0402C105286F}"/>
              </a:ext>
            </a:extLst>
          </p:cNvPr>
          <p:cNvSpPr txBox="1"/>
          <p:nvPr/>
        </p:nvSpPr>
        <p:spPr>
          <a:xfrm>
            <a:off x="2701401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4AC42535-8F69-40E1-B2CA-60D47F6294F9}"/>
              </a:ext>
            </a:extLst>
          </p:cNvPr>
          <p:cNvSpPr txBox="1"/>
          <p:nvPr/>
        </p:nvSpPr>
        <p:spPr>
          <a:xfrm>
            <a:off x="4215876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95DDBA7E-B244-42B5-A556-359F57D36B28}"/>
              </a:ext>
            </a:extLst>
          </p:cNvPr>
          <p:cNvSpPr txBox="1"/>
          <p:nvPr/>
        </p:nvSpPr>
        <p:spPr>
          <a:xfrm>
            <a:off x="7237905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D6CD159B-1EAC-4A0D-9027-F9F95045622E}"/>
              </a:ext>
            </a:extLst>
          </p:cNvPr>
          <p:cNvCxnSpPr/>
          <p:nvPr/>
        </p:nvCxnSpPr>
        <p:spPr>
          <a:xfrm>
            <a:off x="613169" y="1402978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3FE45061-347D-44CA-A8B5-9EE6885E6AAB}"/>
              </a:ext>
            </a:extLst>
          </p:cNvPr>
          <p:cNvSpPr txBox="1"/>
          <p:nvPr/>
        </p:nvSpPr>
        <p:spPr>
          <a:xfrm>
            <a:off x="8277743" y="130271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C8AA6C7-DB92-4BAC-8ACE-29292167E879}"/>
              </a:ext>
            </a:extLst>
          </p:cNvPr>
          <p:cNvSpPr/>
          <p:nvPr/>
        </p:nvSpPr>
        <p:spPr>
          <a:xfrm>
            <a:off x="2275792" y="1942043"/>
            <a:ext cx="1504120" cy="2645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xmlns="" id="{3EBCEBA1-AD20-4315-91FC-68B47401FBF8}"/>
              </a:ext>
            </a:extLst>
          </p:cNvPr>
          <p:cNvCxnSpPr/>
          <p:nvPr/>
        </p:nvCxnSpPr>
        <p:spPr>
          <a:xfrm>
            <a:off x="3635896" y="4398433"/>
            <a:ext cx="0" cy="254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223CB5B-867E-42B7-ADE6-ECF045DE79F7}"/>
              </a:ext>
            </a:extLst>
          </p:cNvPr>
          <p:cNvSpPr/>
          <p:nvPr/>
        </p:nvSpPr>
        <p:spPr>
          <a:xfrm>
            <a:off x="469963" y="4452244"/>
            <a:ext cx="894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AAC9A7C-BD96-467A-83CE-64C49D27DD4D}"/>
              </a:ext>
            </a:extLst>
          </p:cNvPr>
          <p:cNvSpPr/>
          <p:nvPr/>
        </p:nvSpPr>
        <p:spPr>
          <a:xfrm>
            <a:off x="657287" y="18671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AECE54C-7213-469D-958D-3987A3F2D519}"/>
              </a:ext>
            </a:extLst>
          </p:cNvPr>
          <p:cNvSpPr/>
          <p:nvPr/>
        </p:nvSpPr>
        <p:spPr>
          <a:xfrm>
            <a:off x="683858" y="259908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8658F4C-AC33-4B6C-89DF-9DBCEE127488}"/>
              </a:ext>
            </a:extLst>
          </p:cNvPr>
          <p:cNvSpPr/>
          <p:nvPr/>
        </p:nvSpPr>
        <p:spPr>
          <a:xfrm>
            <a:off x="677353" y="293763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994B963E-346A-481B-8C1D-64ED5637141E}"/>
              </a:ext>
            </a:extLst>
          </p:cNvPr>
          <p:cNvSpPr/>
          <p:nvPr/>
        </p:nvSpPr>
        <p:spPr>
          <a:xfrm>
            <a:off x="678368" y="333191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3390A3A-CC61-4744-BBAE-CA48E557E241}"/>
              </a:ext>
            </a:extLst>
          </p:cNvPr>
          <p:cNvSpPr/>
          <p:nvPr/>
        </p:nvSpPr>
        <p:spPr>
          <a:xfrm>
            <a:off x="679296" y="367536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2277D7FC-DDA0-4807-A0EA-4315C3BE5E43}"/>
              </a:ext>
            </a:extLst>
          </p:cNvPr>
          <p:cNvSpPr/>
          <p:nvPr/>
        </p:nvSpPr>
        <p:spPr>
          <a:xfrm>
            <a:off x="680311" y="40704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7A091FE4-968C-4463-90EA-EE8E7625A4A0}"/>
              </a:ext>
            </a:extLst>
          </p:cNvPr>
          <p:cNvSpPr/>
          <p:nvPr/>
        </p:nvSpPr>
        <p:spPr>
          <a:xfrm>
            <a:off x="674821" y="22447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D559F6B9-BE0C-4A12-8443-8F0F35C7F674}"/>
              </a:ext>
            </a:extLst>
          </p:cNvPr>
          <p:cNvSpPr/>
          <p:nvPr/>
        </p:nvSpPr>
        <p:spPr>
          <a:xfrm>
            <a:off x="1054646" y="18826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682BE9F5-16D1-4135-9E4A-C6E06E0F6479}"/>
              </a:ext>
            </a:extLst>
          </p:cNvPr>
          <p:cNvSpPr/>
          <p:nvPr/>
        </p:nvSpPr>
        <p:spPr>
          <a:xfrm>
            <a:off x="1074712" y="295314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6A9980B-907B-4528-9FB3-CD49484BA4AB}"/>
              </a:ext>
            </a:extLst>
          </p:cNvPr>
          <p:cNvSpPr/>
          <p:nvPr/>
        </p:nvSpPr>
        <p:spPr>
          <a:xfrm>
            <a:off x="1075727" y="334741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D0D62D58-65AB-4443-A2FD-FF993EFAF22E}"/>
              </a:ext>
            </a:extLst>
          </p:cNvPr>
          <p:cNvSpPr/>
          <p:nvPr/>
        </p:nvSpPr>
        <p:spPr>
          <a:xfrm>
            <a:off x="1076655" y="369087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1B55F0A1-CB28-4186-9A78-464121DDD1C1}"/>
              </a:ext>
            </a:extLst>
          </p:cNvPr>
          <p:cNvSpPr/>
          <p:nvPr/>
        </p:nvSpPr>
        <p:spPr>
          <a:xfrm>
            <a:off x="1072180" y="226029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D7F8B242-B26C-44FD-A546-68D56D89FDF4}"/>
              </a:ext>
            </a:extLst>
          </p:cNvPr>
          <p:cNvSpPr/>
          <p:nvPr/>
        </p:nvSpPr>
        <p:spPr>
          <a:xfrm>
            <a:off x="1482378" y="190428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1EC1AB08-8912-4CA7-A72A-37AF7F86B98D}"/>
              </a:ext>
            </a:extLst>
          </p:cNvPr>
          <p:cNvSpPr/>
          <p:nvPr/>
        </p:nvSpPr>
        <p:spPr>
          <a:xfrm>
            <a:off x="1502444" y="297473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A3AC90B-F25A-4B38-92A4-C53BD36ECD56}"/>
              </a:ext>
            </a:extLst>
          </p:cNvPr>
          <p:cNvSpPr/>
          <p:nvPr/>
        </p:nvSpPr>
        <p:spPr>
          <a:xfrm>
            <a:off x="1503459" y="336900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B0756169-F9EA-4DF3-9C8F-ED3003AC12EA}"/>
              </a:ext>
            </a:extLst>
          </p:cNvPr>
          <p:cNvSpPr/>
          <p:nvPr/>
        </p:nvSpPr>
        <p:spPr>
          <a:xfrm>
            <a:off x="1504387" y="371246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108D123-B7AA-4733-90B2-2B8FF0332995}"/>
              </a:ext>
            </a:extLst>
          </p:cNvPr>
          <p:cNvSpPr/>
          <p:nvPr/>
        </p:nvSpPr>
        <p:spPr>
          <a:xfrm>
            <a:off x="1505402" y="410755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E81743F8-41D3-4A11-B60B-B5FA98A0EF12}"/>
              </a:ext>
            </a:extLst>
          </p:cNvPr>
          <p:cNvSpPr/>
          <p:nvPr/>
        </p:nvSpPr>
        <p:spPr>
          <a:xfrm>
            <a:off x="1499912" y="22818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3072C69-EC28-4658-8DAF-D0530B63F39C}"/>
              </a:ext>
            </a:extLst>
          </p:cNvPr>
          <p:cNvSpPr/>
          <p:nvPr/>
        </p:nvSpPr>
        <p:spPr>
          <a:xfrm>
            <a:off x="3450347" y="189586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B5AC4157-6EE4-424B-ACFA-3A52ED9211F1}"/>
              </a:ext>
            </a:extLst>
          </p:cNvPr>
          <p:cNvSpPr/>
          <p:nvPr/>
        </p:nvSpPr>
        <p:spPr>
          <a:xfrm>
            <a:off x="3471428" y="33605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4E4FCD18-CCCF-43D0-AE5D-E94E173228E6}"/>
              </a:ext>
            </a:extLst>
          </p:cNvPr>
          <p:cNvSpPr/>
          <p:nvPr/>
        </p:nvSpPr>
        <p:spPr>
          <a:xfrm>
            <a:off x="3472356" y="370404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86ED73D1-523B-49BF-B3A8-E28A8003DE13}"/>
              </a:ext>
            </a:extLst>
          </p:cNvPr>
          <p:cNvSpPr/>
          <p:nvPr/>
        </p:nvSpPr>
        <p:spPr>
          <a:xfrm>
            <a:off x="3473371" y="409913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6C973D5C-95F6-4267-B051-23B4D943DF22}"/>
              </a:ext>
            </a:extLst>
          </p:cNvPr>
          <p:cNvSpPr/>
          <p:nvPr/>
        </p:nvSpPr>
        <p:spPr>
          <a:xfrm>
            <a:off x="3467881" y="22734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F149D0FE-B680-42C8-AA97-1BDA52978888}"/>
              </a:ext>
            </a:extLst>
          </p:cNvPr>
          <p:cNvSpPr/>
          <p:nvPr/>
        </p:nvSpPr>
        <p:spPr>
          <a:xfrm>
            <a:off x="5072900" y="189586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8CC79165-3DD8-4626-84A7-24C97DDE2002}"/>
              </a:ext>
            </a:extLst>
          </p:cNvPr>
          <p:cNvSpPr/>
          <p:nvPr/>
        </p:nvSpPr>
        <p:spPr>
          <a:xfrm>
            <a:off x="5092966" y="296631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6DEEB7F7-347D-4846-B9DF-B41882EF224A}"/>
              </a:ext>
            </a:extLst>
          </p:cNvPr>
          <p:cNvSpPr/>
          <p:nvPr/>
        </p:nvSpPr>
        <p:spPr>
          <a:xfrm>
            <a:off x="5093981" y="336058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xmlns="" id="{F1609EE4-82AE-4376-B909-52CE95963248}"/>
              </a:ext>
            </a:extLst>
          </p:cNvPr>
          <p:cNvSpPr/>
          <p:nvPr/>
        </p:nvSpPr>
        <p:spPr>
          <a:xfrm>
            <a:off x="5094909" y="370404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B55EEE70-A2F8-424F-B723-18AEDE879D30}"/>
              </a:ext>
            </a:extLst>
          </p:cNvPr>
          <p:cNvSpPr/>
          <p:nvPr/>
        </p:nvSpPr>
        <p:spPr>
          <a:xfrm>
            <a:off x="5095924" y="409913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02C47199-78BC-4BA2-AA03-6ADE35D6332B}"/>
              </a:ext>
            </a:extLst>
          </p:cNvPr>
          <p:cNvSpPr/>
          <p:nvPr/>
        </p:nvSpPr>
        <p:spPr>
          <a:xfrm>
            <a:off x="5090434" y="22734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2B652C5F-3D64-4F28-B877-3574F6605B2B}"/>
              </a:ext>
            </a:extLst>
          </p:cNvPr>
          <p:cNvSpPr/>
          <p:nvPr/>
        </p:nvSpPr>
        <p:spPr>
          <a:xfrm>
            <a:off x="5459903" y="186977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7582BD08-5D9E-4C93-B298-AADA4D05AE95}"/>
              </a:ext>
            </a:extLst>
          </p:cNvPr>
          <p:cNvSpPr/>
          <p:nvPr/>
        </p:nvSpPr>
        <p:spPr>
          <a:xfrm>
            <a:off x="5479969" y="294023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8F85B64C-85E0-42C6-BEF7-AEEC10E2A56F}"/>
              </a:ext>
            </a:extLst>
          </p:cNvPr>
          <p:cNvSpPr/>
          <p:nvPr/>
        </p:nvSpPr>
        <p:spPr>
          <a:xfrm>
            <a:off x="5480984" y="33345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D481C306-26A7-4C25-B016-54D17746125B}"/>
              </a:ext>
            </a:extLst>
          </p:cNvPr>
          <p:cNvSpPr/>
          <p:nvPr/>
        </p:nvSpPr>
        <p:spPr>
          <a:xfrm>
            <a:off x="5481912" y="367796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DF85BD0F-4C68-4EF5-AEA0-491A88598E77}"/>
              </a:ext>
            </a:extLst>
          </p:cNvPr>
          <p:cNvSpPr/>
          <p:nvPr/>
        </p:nvSpPr>
        <p:spPr>
          <a:xfrm>
            <a:off x="5482927" y="407305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E32A5358-F0D5-47FB-A5F3-286901EBBA7E}"/>
              </a:ext>
            </a:extLst>
          </p:cNvPr>
          <p:cNvSpPr/>
          <p:nvPr/>
        </p:nvSpPr>
        <p:spPr>
          <a:xfrm>
            <a:off x="5477437" y="22473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16654AEA-0F80-46C5-9F22-4BB0A598A249}"/>
              </a:ext>
            </a:extLst>
          </p:cNvPr>
          <p:cNvSpPr/>
          <p:nvPr/>
        </p:nvSpPr>
        <p:spPr>
          <a:xfrm>
            <a:off x="1888789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02FD19E8-861E-4C0F-82FB-CB18A20A7FB9}"/>
              </a:ext>
            </a:extLst>
          </p:cNvPr>
          <p:cNvSpPr/>
          <p:nvPr/>
        </p:nvSpPr>
        <p:spPr>
          <a:xfrm>
            <a:off x="1889804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DEF76017-2493-46EB-9119-B7D5952048FE}"/>
              </a:ext>
            </a:extLst>
          </p:cNvPr>
          <p:cNvSpPr/>
          <p:nvPr/>
        </p:nvSpPr>
        <p:spPr>
          <a:xfrm>
            <a:off x="1890732" y="369087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C3D324E1-FA0D-4648-8F75-2874C9BE9E9B}"/>
              </a:ext>
            </a:extLst>
          </p:cNvPr>
          <p:cNvSpPr/>
          <p:nvPr/>
        </p:nvSpPr>
        <p:spPr>
          <a:xfrm>
            <a:off x="1891747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BEAE5D7-C0A3-4B3A-852A-97CCB62E62D1}"/>
              </a:ext>
            </a:extLst>
          </p:cNvPr>
          <p:cNvSpPr/>
          <p:nvPr/>
        </p:nvSpPr>
        <p:spPr>
          <a:xfrm>
            <a:off x="1886257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C39FE173-AB91-4A12-9800-1D3E7340EC1F}"/>
              </a:ext>
            </a:extLst>
          </p:cNvPr>
          <p:cNvSpPr/>
          <p:nvPr/>
        </p:nvSpPr>
        <p:spPr>
          <a:xfrm>
            <a:off x="2255726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A46DB36-C79E-4686-AC45-9B1ED8944CD5}"/>
              </a:ext>
            </a:extLst>
          </p:cNvPr>
          <p:cNvSpPr/>
          <p:nvPr/>
        </p:nvSpPr>
        <p:spPr>
          <a:xfrm>
            <a:off x="2273188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AFA766EB-71F8-4C13-8769-9E053F80DBC4}"/>
              </a:ext>
            </a:extLst>
          </p:cNvPr>
          <p:cNvSpPr/>
          <p:nvPr/>
        </p:nvSpPr>
        <p:spPr>
          <a:xfrm>
            <a:off x="2276807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9C067A0F-0DB3-4112-9FD3-C1668552833E}"/>
              </a:ext>
            </a:extLst>
          </p:cNvPr>
          <p:cNvSpPr/>
          <p:nvPr/>
        </p:nvSpPr>
        <p:spPr>
          <a:xfrm>
            <a:off x="2277735" y="366478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22EDC198-16FD-4289-A924-9D85D9C79395}"/>
              </a:ext>
            </a:extLst>
          </p:cNvPr>
          <p:cNvSpPr/>
          <p:nvPr/>
        </p:nvSpPr>
        <p:spPr>
          <a:xfrm>
            <a:off x="2278750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xmlns="" id="{AA95CB6E-C67E-46CB-99E5-C3548EFEF02B}"/>
              </a:ext>
            </a:extLst>
          </p:cNvPr>
          <p:cNvSpPr/>
          <p:nvPr/>
        </p:nvSpPr>
        <p:spPr>
          <a:xfrm>
            <a:off x="2273260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1DC54831-2242-40E1-9C40-04C95AD513C0}"/>
              </a:ext>
            </a:extLst>
          </p:cNvPr>
          <p:cNvSpPr/>
          <p:nvPr/>
        </p:nvSpPr>
        <p:spPr>
          <a:xfrm>
            <a:off x="2690004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xmlns="" id="{D0033B43-8894-4F84-A82D-D7DDF5F56E32}"/>
              </a:ext>
            </a:extLst>
          </p:cNvPr>
          <p:cNvSpPr/>
          <p:nvPr/>
        </p:nvSpPr>
        <p:spPr>
          <a:xfrm>
            <a:off x="2669778" y="293959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xmlns="" id="{F25362B3-CC7C-4B78-BB4C-97A18172A8CD}"/>
              </a:ext>
            </a:extLst>
          </p:cNvPr>
          <p:cNvSpPr/>
          <p:nvPr/>
        </p:nvSpPr>
        <p:spPr>
          <a:xfrm>
            <a:off x="2711085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xmlns="" id="{2CBBAAD9-B195-4B85-9CD2-7FBE7187DEBE}"/>
              </a:ext>
            </a:extLst>
          </p:cNvPr>
          <p:cNvSpPr/>
          <p:nvPr/>
        </p:nvSpPr>
        <p:spPr>
          <a:xfrm>
            <a:off x="2683272" y="371721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xmlns="" id="{5AE502C5-EDAF-461E-A58D-84CFF2D1EB25}"/>
              </a:ext>
            </a:extLst>
          </p:cNvPr>
          <p:cNvSpPr/>
          <p:nvPr/>
        </p:nvSpPr>
        <p:spPr>
          <a:xfrm>
            <a:off x="2682257" y="409770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DF340C2B-7E95-459F-A368-8B38E0A95F3B}"/>
              </a:ext>
            </a:extLst>
          </p:cNvPr>
          <p:cNvSpPr/>
          <p:nvPr/>
        </p:nvSpPr>
        <p:spPr>
          <a:xfrm>
            <a:off x="2707538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CA24F6FB-A13D-4DA9-B911-CE461E0E3236}"/>
              </a:ext>
            </a:extLst>
          </p:cNvPr>
          <p:cNvSpPr/>
          <p:nvPr/>
        </p:nvSpPr>
        <p:spPr>
          <a:xfrm>
            <a:off x="3077007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AB362575-FB28-4F40-A934-25B25D7CDF08}"/>
              </a:ext>
            </a:extLst>
          </p:cNvPr>
          <p:cNvSpPr/>
          <p:nvPr/>
        </p:nvSpPr>
        <p:spPr>
          <a:xfrm>
            <a:off x="3098088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9BBE1062-B70E-4B24-AE15-1F0463BF3587}"/>
              </a:ext>
            </a:extLst>
          </p:cNvPr>
          <p:cNvSpPr/>
          <p:nvPr/>
        </p:nvSpPr>
        <p:spPr>
          <a:xfrm>
            <a:off x="3086779" y="370570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37346F7E-E81E-4888-932B-CBC00DC85BF2}"/>
              </a:ext>
            </a:extLst>
          </p:cNvPr>
          <p:cNvSpPr/>
          <p:nvPr/>
        </p:nvSpPr>
        <p:spPr>
          <a:xfrm>
            <a:off x="3075223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ED46E6A8-A0DF-426F-A173-0139FFEC210B}"/>
              </a:ext>
            </a:extLst>
          </p:cNvPr>
          <p:cNvSpPr/>
          <p:nvPr/>
        </p:nvSpPr>
        <p:spPr>
          <a:xfrm>
            <a:off x="3094541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AFA7321B-30C9-4A63-87E1-31C330BCAE22}"/>
              </a:ext>
            </a:extLst>
          </p:cNvPr>
          <p:cNvSpPr/>
          <p:nvPr/>
        </p:nvSpPr>
        <p:spPr>
          <a:xfrm>
            <a:off x="3881746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EC22EF18-215E-4BEA-A077-660C347083C3}"/>
              </a:ext>
            </a:extLst>
          </p:cNvPr>
          <p:cNvSpPr/>
          <p:nvPr/>
        </p:nvSpPr>
        <p:spPr>
          <a:xfrm>
            <a:off x="3901812" y="295314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17CE6CE6-3A73-4E86-92CD-DDC40D5575FE}"/>
              </a:ext>
            </a:extLst>
          </p:cNvPr>
          <p:cNvSpPr/>
          <p:nvPr/>
        </p:nvSpPr>
        <p:spPr>
          <a:xfrm>
            <a:off x="3902827" y="334741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xmlns="" id="{D1DEAD2C-464B-4EE0-B865-5A34FC661BFF}"/>
              </a:ext>
            </a:extLst>
          </p:cNvPr>
          <p:cNvSpPr/>
          <p:nvPr/>
        </p:nvSpPr>
        <p:spPr>
          <a:xfrm>
            <a:off x="3903755" y="369087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D7CA8AC0-A987-4951-BF6A-3EEF015783B2}"/>
              </a:ext>
            </a:extLst>
          </p:cNvPr>
          <p:cNvSpPr/>
          <p:nvPr/>
        </p:nvSpPr>
        <p:spPr>
          <a:xfrm>
            <a:off x="3904770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xmlns="" id="{BBB93118-A18B-4F37-827C-1E96EDC17122}"/>
              </a:ext>
            </a:extLst>
          </p:cNvPr>
          <p:cNvSpPr/>
          <p:nvPr/>
        </p:nvSpPr>
        <p:spPr>
          <a:xfrm>
            <a:off x="3899280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xmlns="" id="{9EB839D3-007B-4AC2-BDDB-173485C48021}"/>
              </a:ext>
            </a:extLst>
          </p:cNvPr>
          <p:cNvSpPr/>
          <p:nvPr/>
        </p:nvSpPr>
        <p:spPr>
          <a:xfrm>
            <a:off x="4268749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xmlns="" id="{30B24B3E-6ABF-47B6-95C9-C3E4285979D5}"/>
              </a:ext>
            </a:extLst>
          </p:cNvPr>
          <p:cNvSpPr/>
          <p:nvPr/>
        </p:nvSpPr>
        <p:spPr>
          <a:xfrm>
            <a:off x="4288815" y="29270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xmlns="" id="{9B8EE81D-6DE7-46CD-89BA-FFEE724F3022}"/>
              </a:ext>
            </a:extLst>
          </p:cNvPr>
          <p:cNvSpPr/>
          <p:nvPr/>
        </p:nvSpPr>
        <p:spPr>
          <a:xfrm>
            <a:off x="4290758" y="366478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xmlns="" id="{7582CF52-F2C6-4EBD-8468-994DC768D5BF}"/>
              </a:ext>
            </a:extLst>
          </p:cNvPr>
          <p:cNvSpPr/>
          <p:nvPr/>
        </p:nvSpPr>
        <p:spPr>
          <a:xfrm>
            <a:off x="4291773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BF009D44-830F-4F63-82EB-2C93665E746A}"/>
              </a:ext>
            </a:extLst>
          </p:cNvPr>
          <p:cNvSpPr/>
          <p:nvPr/>
        </p:nvSpPr>
        <p:spPr>
          <a:xfrm>
            <a:off x="4286283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81430A97-338E-41E3-B001-047B73F60C06}"/>
              </a:ext>
            </a:extLst>
          </p:cNvPr>
          <p:cNvSpPr/>
          <p:nvPr/>
        </p:nvSpPr>
        <p:spPr>
          <a:xfrm>
            <a:off x="5883572" y="188268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7B1A2485-DC5E-40DA-B2C7-39008B65009F}"/>
              </a:ext>
            </a:extLst>
          </p:cNvPr>
          <p:cNvSpPr/>
          <p:nvPr/>
        </p:nvSpPr>
        <p:spPr>
          <a:xfrm>
            <a:off x="5862628" y="331939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066E673D-8A1E-43BF-94A1-DD4964FD1D6C}"/>
              </a:ext>
            </a:extLst>
          </p:cNvPr>
          <p:cNvSpPr/>
          <p:nvPr/>
        </p:nvSpPr>
        <p:spPr>
          <a:xfrm>
            <a:off x="5906596" y="408596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38243542-A3F0-444F-876D-B70DFE9BB103}"/>
              </a:ext>
            </a:extLst>
          </p:cNvPr>
          <p:cNvSpPr/>
          <p:nvPr/>
        </p:nvSpPr>
        <p:spPr>
          <a:xfrm>
            <a:off x="5901106" y="22602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B19BAF80-E355-4DDF-AFB6-438176219279}"/>
              </a:ext>
            </a:extLst>
          </p:cNvPr>
          <p:cNvSpPr/>
          <p:nvPr/>
        </p:nvSpPr>
        <p:spPr>
          <a:xfrm>
            <a:off x="6270575" y="185660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7E7C486C-6C16-4EE5-9607-98D9DBE72FAF}"/>
              </a:ext>
            </a:extLst>
          </p:cNvPr>
          <p:cNvSpPr/>
          <p:nvPr/>
        </p:nvSpPr>
        <p:spPr>
          <a:xfrm>
            <a:off x="6290641" y="29270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7A9E1D21-2912-4A10-9FCA-192A9EEB09D7}"/>
              </a:ext>
            </a:extLst>
          </p:cNvPr>
          <p:cNvSpPr/>
          <p:nvPr/>
        </p:nvSpPr>
        <p:spPr>
          <a:xfrm>
            <a:off x="6291656" y="33213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5B7C39D4-4330-4856-B85E-17782FC3C6AC}"/>
              </a:ext>
            </a:extLst>
          </p:cNvPr>
          <p:cNvSpPr/>
          <p:nvPr/>
        </p:nvSpPr>
        <p:spPr>
          <a:xfrm>
            <a:off x="6267425" y="367843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4EE74128-8449-4F1F-BF72-E40DC3641249}"/>
              </a:ext>
            </a:extLst>
          </p:cNvPr>
          <p:cNvSpPr/>
          <p:nvPr/>
        </p:nvSpPr>
        <p:spPr>
          <a:xfrm>
            <a:off x="6293599" y="40598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010947B4-169C-43BC-9EA4-9E620375CFAA}"/>
              </a:ext>
            </a:extLst>
          </p:cNvPr>
          <p:cNvSpPr/>
          <p:nvPr/>
        </p:nvSpPr>
        <p:spPr>
          <a:xfrm>
            <a:off x="6288109" y="22342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8EF160BA-9316-4EB9-BF26-CBA12B2A9FA4}"/>
              </a:ext>
            </a:extLst>
          </p:cNvPr>
          <p:cNvSpPr/>
          <p:nvPr/>
        </p:nvSpPr>
        <p:spPr>
          <a:xfrm>
            <a:off x="6679948" y="185869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xmlns="" id="{95308830-EC9E-414C-8968-AE04D5F1BFD8}"/>
              </a:ext>
            </a:extLst>
          </p:cNvPr>
          <p:cNvSpPr/>
          <p:nvPr/>
        </p:nvSpPr>
        <p:spPr>
          <a:xfrm>
            <a:off x="6672955" y="294428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xmlns="" id="{C7EC6B60-4237-4871-B586-E40EA6C9E973}"/>
              </a:ext>
            </a:extLst>
          </p:cNvPr>
          <p:cNvSpPr/>
          <p:nvPr/>
        </p:nvSpPr>
        <p:spPr>
          <a:xfrm>
            <a:off x="6673970" y="333855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xmlns="" id="{AAB5F88F-989A-4B5F-A8CE-679B14D041C6}"/>
              </a:ext>
            </a:extLst>
          </p:cNvPr>
          <p:cNvSpPr/>
          <p:nvPr/>
        </p:nvSpPr>
        <p:spPr>
          <a:xfrm>
            <a:off x="6674898" y="368201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xmlns="" id="{9C2AAB32-6D60-42FC-869A-0DE15352CDB5}"/>
              </a:ext>
            </a:extLst>
          </p:cNvPr>
          <p:cNvSpPr/>
          <p:nvPr/>
        </p:nvSpPr>
        <p:spPr>
          <a:xfrm>
            <a:off x="6675913" y="407710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xmlns="" id="{5C4BFB78-EE56-4E5E-B9C4-928511DDD19D}"/>
              </a:ext>
            </a:extLst>
          </p:cNvPr>
          <p:cNvSpPr/>
          <p:nvPr/>
        </p:nvSpPr>
        <p:spPr>
          <a:xfrm>
            <a:off x="6670423" y="22514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xmlns="" id="{0597BAA9-1E25-42EB-AE3A-9A2291DB29E8}"/>
              </a:ext>
            </a:extLst>
          </p:cNvPr>
          <p:cNvSpPr/>
          <p:nvPr/>
        </p:nvSpPr>
        <p:spPr>
          <a:xfrm>
            <a:off x="7081247" y="18477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xmlns="" id="{DDC60E6C-7EF4-4BA2-B7BB-76D761A2782C}"/>
              </a:ext>
            </a:extLst>
          </p:cNvPr>
          <p:cNvSpPr/>
          <p:nvPr/>
        </p:nvSpPr>
        <p:spPr>
          <a:xfrm>
            <a:off x="7084170" y="29716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xmlns="" id="{D690C01C-7191-46E2-A61E-FB96BDF1A1B8}"/>
              </a:ext>
            </a:extLst>
          </p:cNvPr>
          <p:cNvSpPr/>
          <p:nvPr/>
        </p:nvSpPr>
        <p:spPr>
          <a:xfrm>
            <a:off x="7060247" y="33270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xmlns="" id="{CAF5B6D4-2705-460E-BCE7-23969E05BC46}"/>
              </a:ext>
            </a:extLst>
          </p:cNvPr>
          <p:cNvSpPr/>
          <p:nvPr/>
        </p:nvSpPr>
        <p:spPr>
          <a:xfrm>
            <a:off x="7073438" y="37102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xmlns="" id="{3E73C7AD-1B1E-490A-AA11-B4BC1A620540}"/>
              </a:ext>
            </a:extLst>
          </p:cNvPr>
          <p:cNvSpPr/>
          <p:nvPr/>
        </p:nvSpPr>
        <p:spPr>
          <a:xfrm>
            <a:off x="7062916" y="405102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xmlns="" id="{A7D7053B-489E-4E9E-B393-4C6B5E4EE97D}"/>
              </a:ext>
            </a:extLst>
          </p:cNvPr>
          <p:cNvSpPr/>
          <p:nvPr/>
        </p:nvSpPr>
        <p:spPr>
          <a:xfrm>
            <a:off x="7057426" y="222534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33ECFD04-9803-40EF-8EBF-6F52CC27D41A}"/>
              </a:ext>
            </a:extLst>
          </p:cNvPr>
          <p:cNvSpPr/>
          <p:nvPr/>
        </p:nvSpPr>
        <p:spPr>
          <a:xfrm>
            <a:off x="7474170" y="18783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xmlns="" id="{C1BD52BF-96C6-45D2-991F-606EC5D464A7}"/>
              </a:ext>
            </a:extLst>
          </p:cNvPr>
          <p:cNvSpPr/>
          <p:nvPr/>
        </p:nvSpPr>
        <p:spPr>
          <a:xfrm>
            <a:off x="7471254" y="37137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xmlns="" id="{A63E82AD-8BBA-4EC8-9499-858151E9359D}"/>
              </a:ext>
            </a:extLst>
          </p:cNvPr>
          <p:cNvSpPr/>
          <p:nvPr/>
        </p:nvSpPr>
        <p:spPr>
          <a:xfrm>
            <a:off x="7497194" y="408157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xmlns="" id="{917A3281-1E3D-414C-8EE8-9DA8FF3CBC3C}"/>
              </a:ext>
            </a:extLst>
          </p:cNvPr>
          <p:cNvSpPr/>
          <p:nvPr/>
        </p:nvSpPr>
        <p:spPr>
          <a:xfrm>
            <a:off x="7491704" y="225590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xmlns="" id="{7F490745-5014-42BB-8FDD-D3F2743AAB9C}"/>
              </a:ext>
            </a:extLst>
          </p:cNvPr>
          <p:cNvSpPr/>
          <p:nvPr/>
        </p:nvSpPr>
        <p:spPr>
          <a:xfrm>
            <a:off x="7861173" y="186580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xmlns="" id="{532F43DF-9889-4815-BE8E-15438F60E70B}"/>
              </a:ext>
            </a:extLst>
          </p:cNvPr>
          <p:cNvSpPr/>
          <p:nvPr/>
        </p:nvSpPr>
        <p:spPr>
          <a:xfrm>
            <a:off x="7868408" y="29602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xmlns="" id="{D7F4A276-F6C7-4EED-A188-426ED3C7FF3C}"/>
              </a:ext>
            </a:extLst>
          </p:cNvPr>
          <p:cNvSpPr/>
          <p:nvPr/>
        </p:nvSpPr>
        <p:spPr>
          <a:xfrm>
            <a:off x="7868408" y="333052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xmlns="" id="{93BFBED0-815D-4DB4-A60C-8DDFA6F027B1}"/>
              </a:ext>
            </a:extLst>
          </p:cNvPr>
          <p:cNvSpPr/>
          <p:nvPr/>
        </p:nvSpPr>
        <p:spPr>
          <a:xfrm>
            <a:off x="7868408" y="36740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xmlns="" id="{D65BD76E-3E0A-4164-B6E0-B13D9BF5BC3C}"/>
              </a:ext>
            </a:extLst>
          </p:cNvPr>
          <p:cNvSpPr/>
          <p:nvPr/>
        </p:nvSpPr>
        <p:spPr>
          <a:xfrm>
            <a:off x="7884197" y="405549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xmlns="" id="{A05F2AB3-0C33-464A-AE97-B4B2F55D4B09}"/>
              </a:ext>
            </a:extLst>
          </p:cNvPr>
          <p:cNvSpPr/>
          <p:nvPr/>
        </p:nvSpPr>
        <p:spPr>
          <a:xfrm>
            <a:off x="7878707" y="222981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xmlns="" id="{C060037E-1CC1-4378-9F4B-87B0652371B6}"/>
              </a:ext>
            </a:extLst>
          </p:cNvPr>
          <p:cNvSpPr/>
          <p:nvPr/>
        </p:nvSpPr>
        <p:spPr>
          <a:xfrm>
            <a:off x="4661260" y="188980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xmlns="" id="{C262AD17-66B7-4558-880F-5C78E47A8654}"/>
              </a:ext>
            </a:extLst>
          </p:cNvPr>
          <p:cNvSpPr/>
          <p:nvPr/>
        </p:nvSpPr>
        <p:spPr>
          <a:xfrm>
            <a:off x="4681326" y="29602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xmlns="" id="{1F57B568-6145-4447-AED8-576D14E7936E}"/>
              </a:ext>
            </a:extLst>
          </p:cNvPr>
          <p:cNvSpPr/>
          <p:nvPr/>
        </p:nvSpPr>
        <p:spPr>
          <a:xfrm>
            <a:off x="4682341" y="335453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xmlns="" id="{E5B1853B-8B02-4BA6-AEEC-ED6982FE0EF1}"/>
              </a:ext>
            </a:extLst>
          </p:cNvPr>
          <p:cNvSpPr/>
          <p:nvPr/>
        </p:nvSpPr>
        <p:spPr>
          <a:xfrm>
            <a:off x="4684284" y="409308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xmlns="" id="{123B1DA2-8D8E-4873-8730-71F1CF6E7889}"/>
              </a:ext>
            </a:extLst>
          </p:cNvPr>
          <p:cNvSpPr/>
          <p:nvPr/>
        </p:nvSpPr>
        <p:spPr>
          <a:xfrm>
            <a:off x="4678794" y="226740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xmlns="" id="{DEC89476-4F94-49C7-A16D-2396323FE2E6}"/>
              </a:ext>
            </a:extLst>
          </p:cNvPr>
          <p:cNvSpPr/>
          <p:nvPr/>
        </p:nvSpPr>
        <p:spPr>
          <a:xfrm>
            <a:off x="5056705" y="261421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xmlns="" id="{7251BDE5-0403-4299-96AC-445198BC7C1C}"/>
              </a:ext>
            </a:extLst>
          </p:cNvPr>
          <p:cNvSpPr/>
          <p:nvPr/>
        </p:nvSpPr>
        <p:spPr>
          <a:xfrm>
            <a:off x="5443708" y="258813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xmlns="" id="{9F4EEBAC-6D2E-44F8-B7C8-AAD044C08EF2}"/>
              </a:ext>
            </a:extLst>
          </p:cNvPr>
          <p:cNvSpPr/>
          <p:nvPr/>
        </p:nvSpPr>
        <p:spPr>
          <a:xfrm>
            <a:off x="5867377" y="260104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xmlns="" id="{6F6F0E12-70E1-44B2-A90F-5C2E26C772A3}"/>
              </a:ext>
            </a:extLst>
          </p:cNvPr>
          <p:cNvSpPr/>
          <p:nvPr/>
        </p:nvSpPr>
        <p:spPr>
          <a:xfrm>
            <a:off x="6254380" y="257496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xmlns="" id="{D85DA2C8-AAC1-405B-B14E-E5E17D9E0D73}"/>
              </a:ext>
            </a:extLst>
          </p:cNvPr>
          <p:cNvSpPr/>
          <p:nvPr/>
        </p:nvSpPr>
        <p:spPr>
          <a:xfrm>
            <a:off x="6636694" y="259218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xmlns="" id="{4679EF87-B1A4-44CD-B606-18886E003E8D}"/>
              </a:ext>
            </a:extLst>
          </p:cNvPr>
          <p:cNvSpPr/>
          <p:nvPr/>
        </p:nvSpPr>
        <p:spPr>
          <a:xfrm>
            <a:off x="7064199" y="25931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xmlns="" id="{70456EC3-3073-4097-9EDD-84A5A1EC1EBA}"/>
              </a:ext>
            </a:extLst>
          </p:cNvPr>
          <p:cNvSpPr/>
          <p:nvPr/>
        </p:nvSpPr>
        <p:spPr>
          <a:xfrm>
            <a:off x="7457975" y="259665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xmlns="" id="{6D135F03-D1F3-4E9B-8FB2-64B570C1CF96}"/>
              </a:ext>
            </a:extLst>
          </p:cNvPr>
          <p:cNvSpPr/>
          <p:nvPr/>
        </p:nvSpPr>
        <p:spPr>
          <a:xfrm>
            <a:off x="7882189" y="25707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xmlns="" id="{D126F5DF-84ED-4743-8F35-C902BB7EB4E2}"/>
              </a:ext>
            </a:extLst>
          </p:cNvPr>
          <p:cNvSpPr/>
          <p:nvPr/>
        </p:nvSpPr>
        <p:spPr>
          <a:xfrm>
            <a:off x="1878994" y="258835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xmlns="" id="{4F3748DE-139A-4166-9BD6-A15C273220FF}"/>
              </a:ext>
            </a:extLst>
          </p:cNvPr>
          <p:cNvSpPr/>
          <p:nvPr/>
        </p:nvSpPr>
        <p:spPr>
          <a:xfrm>
            <a:off x="2265997" y="256226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xmlns="" id="{82B25737-5886-4E54-A5CA-5471C5301D4F}"/>
              </a:ext>
            </a:extLst>
          </p:cNvPr>
          <p:cNvSpPr/>
          <p:nvPr/>
        </p:nvSpPr>
        <p:spPr>
          <a:xfrm>
            <a:off x="3077007" y="256226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xmlns="" id="{A279C2E5-AC47-491B-8CC7-DD41A8E71E9C}"/>
              </a:ext>
            </a:extLst>
          </p:cNvPr>
          <p:cNvSpPr/>
          <p:nvPr/>
        </p:nvSpPr>
        <p:spPr>
          <a:xfrm>
            <a:off x="3473142" y="25931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xmlns="" id="{5B52C4B1-FB6A-40B0-A802-6D85CCEDF803}"/>
              </a:ext>
            </a:extLst>
          </p:cNvPr>
          <p:cNvSpPr/>
          <p:nvPr/>
        </p:nvSpPr>
        <p:spPr>
          <a:xfrm>
            <a:off x="3883024" y="25863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xmlns="" id="{9E262AA9-F37C-46AD-80ED-4C1026702E4C}"/>
              </a:ext>
            </a:extLst>
          </p:cNvPr>
          <p:cNvSpPr/>
          <p:nvPr/>
        </p:nvSpPr>
        <p:spPr>
          <a:xfrm>
            <a:off x="4280264" y="257079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xmlns="" id="{083C2F95-2ECD-420C-991A-5A01297EFEA5}"/>
              </a:ext>
            </a:extLst>
          </p:cNvPr>
          <p:cNvSpPr/>
          <p:nvPr/>
        </p:nvSpPr>
        <p:spPr>
          <a:xfrm>
            <a:off x="4681326" y="2598844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xmlns="" id="{9423D142-2244-4793-944D-74009BC1FC21}"/>
              </a:ext>
            </a:extLst>
          </p:cNvPr>
          <p:cNvSpPr/>
          <p:nvPr/>
        </p:nvSpPr>
        <p:spPr>
          <a:xfrm>
            <a:off x="640860" y="1926212"/>
            <a:ext cx="1504120" cy="2645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xmlns="" id="{CD99463F-877B-4685-8F8B-03DD8A3BC180}"/>
              </a:ext>
            </a:extLst>
          </p:cNvPr>
          <p:cNvSpPr/>
          <p:nvPr/>
        </p:nvSpPr>
        <p:spPr>
          <a:xfrm>
            <a:off x="3908417" y="1935619"/>
            <a:ext cx="1504120" cy="2645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xmlns="" id="{39662376-F562-4383-8A5A-43F85B234F9C}"/>
              </a:ext>
            </a:extLst>
          </p:cNvPr>
          <p:cNvSpPr/>
          <p:nvPr/>
        </p:nvSpPr>
        <p:spPr>
          <a:xfrm>
            <a:off x="6740076" y="1943783"/>
            <a:ext cx="1504120" cy="2645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E7DE2D6-6AA2-4737-A20A-A9B9F2B78628}"/>
              </a:ext>
            </a:extLst>
          </p:cNvPr>
          <p:cNvSpPr/>
          <p:nvPr/>
        </p:nvSpPr>
        <p:spPr>
          <a:xfrm>
            <a:off x="179512" y="328196"/>
            <a:ext cx="87752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zh-TW" altLang="en-US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1A387890-8323-4379-BEFA-7D447E575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35640"/>
              </p:ext>
            </p:extLst>
          </p:nvPr>
        </p:nvGraphicFramePr>
        <p:xfrm>
          <a:off x="179512" y="1602306"/>
          <a:ext cx="4496523" cy="1799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22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2183001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447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統計區間</a:t>
                      </a:r>
                      <a:endParaRPr lang="zh-TW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設備維護率</a:t>
                      </a:r>
                      <a:endParaRPr lang="zh-TW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77014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01:00~01:59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9977430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02:00~00:59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1227   /  3797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0856935"/>
                  </a:ext>
                </a:extLst>
              </a:tr>
              <a:tr h="338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28075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1251D21-921B-4F5E-9D4D-CB7F9A0CC609}"/>
              </a:ext>
            </a:extLst>
          </p:cNvPr>
          <p:cNvSpPr/>
          <p:nvPr/>
        </p:nvSpPr>
        <p:spPr>
          <a:xfrm>
            <a:off x="219491" y="1265338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單位總設備</a:t>
            </a:r>
            <a:r>
              <a:rPr lang="zh-TW" altLang="en-US" sz="16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1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小時維護率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336DC57-B5CE-4626-9633-C61C30B1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9" y="3789040"/>
            <a:ext cx="3435943" cy="2928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C74D123-AE29-4436-A342-D975BAA07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5" b="44743"/>
          <a:stretch/>
        </p:blipFill>
        <p:spPr>
          <a:xfrm>
            <a:off x="3725841" y="3789040"/>
            <a:ext cx="5048250" cy="2713698"/>
          </a:xfrm>
          <a:prstGeom prst="rect">
            <a:avLst/>
          </a:prstGeom>
        </p:spPr>
      </p:pic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xmlns="" id="{8759CC99-C68A-4EAE-98F2-28B3EA721B9C}"/>
              </a:ext>
            </a:extLst>
          </p:cNvPr>
          <p:cNvCxnSpPr>
            <a:cxnSpLocks/>
            <a:stCxn id="25" idx="3"/>
            <a:endCxn id="22" idx="0"/>
          </p:cNvCxnSpPr>
          <p:nvPr/>
        </p:nvCxnSpPr>
        <p:spPr>
          <a:xfrm>
            <a:off x="4123934" y="2206441"/>
            <a:ext cx="3004350" cy="25187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83CE1F0-B695-4930-AC05-86795B4AC8A3}"/>
              </a:ext>
            </a:extLst>
          </p:cNvPr>
          <p:cNvSpPr/>
          <p:nvPr/>
        </p:nvSpPr>
        <p:spPr>
          <a:xfrm>
            <a:off x="6660232" y="4725144"/>
            <a:ext cx="936104" cy="28278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2E5D759-F11A-4E7C-BF01-555AA2C93355}"/>
              </a:ext>
            </a:extLst>
          </p:cNvPr>
          <p:cNvSpPr/>
          <p:nvPr/>
        </p:nvSpPr>
        <p:spPr>
          <a:xfrm>
            <a:off x="3635896" y="2051783"/>
            <a:ext cx="488038" cy="3093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B619A16-6D66-4C9F-B858-5E7A9C2E9873}"/>
              </a:ext>
            </a:extLst>
          </p:cNvPr>
          <p:cNvSpPr/>
          <p:nvPr/>
        </p:nvSpPr>
        <p:spPr>
          <a:xfrm>
            <a:off x="3059832" y="2051782"/>
            <a:ext cx="429872" cy="309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A75A7B0-16F7-41C6-85C3-7D74A7FAA11A}"/>
              </a:ext>
            </a:extLst>
          </p:cNvPr>
          <p:cNvSpPr/>
          <p:nvPr/>
        </p:nvSpPr>
        <p:spPr>
          <a:xfrm>
            <a:off x="4611864" y="4731981"/>
            <a:ext cx="692314" cy="2811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C2278E14-FB28-4FA6-8EB8-FF180F58D975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2930952" y="2704912"/>
            <a:ext cx="2370884" cy="168325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78D4635-0EBB-4FE8-AD02-E5572DDD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維護率的分母</a:t>
            </a:r>
            <a:r>
              <a:rPr lang="en-US" altLang="zh-TW" dirty="0"/>
              <a:t>-</a:t>
            </a:r>
            <a:r>
              <a:rPr lang="zh-TW" altLang="en-US" dirty="0"/>
              <a:t>從完整率而來</a:t>
            </a:r>
          </a:p>
        </p:txBody>
      </p:sp>
    </p:spTree>
    <p:extLst>
      <p:ext uri="{BB962C8B-B14F-4D97-AF65-F5344CB8AC3E}">
        <p14:creationId xmlns:p14="http://schemas.microsoft.com/office/powerpoint/2010/main" val="27539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02D0DC-DBEA-4769-AEA1-DD1AD1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維護率計算公式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2B57A90-BD28-454C-B7F2-705A2B8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Clr>
                <a:srgbClr val="4F81BD">
                  <a:lumMod val="75000"/>
                </a:srgbClr>
              </a:buClr>
              <a:buNone/>
            </a:pPr>
            <a:endParaRPr lang="en-US" altLang="zh-TW" sz="2000" b="1" i="1" kern="1200" dirty="0">
              <a:solidFill>
                <a:srgbClr val="0066FF"/>
              </a:solidFill>
              <a:latin typeface="Cambria Math" panose="02040503050406030204" pitchFamily="18" charset="0"/>
            </a:endParaRPr>
          </a:p>
          <a:p>
            <a:pPr marL="0" lvl="0" indent="0" algn="ctr">
              <a:buClr>
                <a:srgbClr val="4F81BD">
                  <a:lumMod val="75000"/>
                </a:srgbClr>
              </a:buClr>
              <a:buNone/>
            </a:pPr>
            <a:endParaRPr lang="en-US" altLang="zh-TW" sz="2000" b="1" i="1" kern="1200" dirty="0">
              <a:solidFill>
                <a:srgbClr val="0066FF"/>
              </a:solidFill>
              <a:latin typeface="Cambria Math" panose="02040503050406030204" pitchFamily="18" charset="0"/>
            </a:endParaRPr>
          </a:p>
          <a:p>
            <a:pPr marL="0" lvl="0" indent="0" algn="ctr">
              <a:buClr>
                <a:srgbClr val="4F81BD">
                  <a:lumMod val="75000"/>
                </a:srgbClr>
              </a:buClr>
              <a:buNone/>
            </a:pPr>
            <a:endParaRPr lang="en-US" altLang="zh-TW" sz="2000" b="1" i="1" kern="1200" dirty="0">
              <a:solidFill>
                <a:srgbClr val="0066FF"/>
              </a:solidFill>
              <a:latin typeface="Cambria Math" panose="02040503050406030204" pitchFamily="18" charset="0"/>
            </a:endParaRPr>
          </a:p>
          <a:p>
            <a:pPr marL="0" lvl="0" indent="0" algn="ctr">
              <a:buClr>
                <a:srgbClr val="4F81BD">
                  <a:lumMod val="75000"/>
                </a:srgbClr>
              </a:buClr>
              <a:buNone/>
            </a:pPr>
            <a:endParaRPr lang="en-US" altLang="zh-TW" sz="2000" b="1" i="1" kern="1200" dirty="0">
              <a:solidFill>
                <a:srgbClr val="0066FF"/>
              </a:solidFill>
              <a:latin typeface="Cambria Math" panose="020405030504060302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3A95C12-7841-472D-A1DB-84678DFDF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9000A60-F804-4BBB-B97F-7CFEF171F124}"/>
              </a:ext>
            </a:extLst>
          </p:cNvPr>
          <p:cNvSpPr/>
          <p:nvPr/>
        </p:nvSpPr>
        <p:spPr>
          <a:xfrm>
            <a:off x="167690" y="2000798"/>
            <a:ext cx="4414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1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：回傳資料中有包含此一設備的總檔案筆數且非正常</a:t>
            </a:r>
          </a:p>
          <a:p>
            <a:r>
              <a:rPr lang="en-US" altLang="zh-TW" sz="1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1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：回傳資料中有包含此一設備的總檔案筆數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A529F423-21DC-48E4-915B-8CEA3C069B67}"/>
                  </a:ext>
                </a:extLst>
              </p:cNvPr>
              <p:cNvSpPr/>
              <p:nvPr/>
            </p:nvSpPr>
            <p:spPr>
              <a:xfrm>
                <a:off x="-108520" y="1340768"/>
                <a:ext cx="5767137" cy="622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14:m>
                  <m:oMath xmlns:m="http://schemas.openxmlformats.org/officeDocument/2006/math">
                    <m:r>
                      <a:rPr lang="zh-TW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單支</m:t>
                    </m:r>
                    <m:r>
                      <a:rPr lang="en-US" altLang="zh-TW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𝑽𝑫</m:t>
                    </m:r>
                    <m:r>
                      <a:rPr lang="zh-TW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設備動態</m:t>
                    </m:r>
                    <m:r>
                      <a:rPr lang="zh-TW" altLang="zh-TW" sz="20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資料</m:t>
                    </m:r>
                    <m:r>
                      <a:rPr lang="zh-TW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維護率</m:t>
                    </m:r>
                    <m:r>
                      <a:rPr lang="en-US" altLang="zh-TW" sz="20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20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altLang="zh-TW" sz="20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den>
                    </m:f>
                  </m:oMath>
                </a14:m>
                <a:r>
                  <a:rPr lang="zh-TW" altLang="en-US" sz="20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20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sz="20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100%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529F423-21DC-48E4-915B-8CEA3C069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1340768"/>
                <a:ext cx="5767137" cy="622350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C8142F0-333C-48BD-A1EC-55CAD7657F5F}"/>
              </a:ext>
            </a:extLst>
          </p:cNvPr>
          <p:cNvSpPr/>
          <p:nvPr/>
        </p:nvSpPr>
        <p:spPr>
          <a:xfrm>
            <a:off x="9330" y="3455151"/>
            <a:ext cx="7322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設備維護數量 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：設備資料維護率超過設定門檻值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該門檻值可於系統網頁進行調整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之數量</a:t>
            </a:r>
          </a:p>
          <a:p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設備上傳數量 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：設備資料完整率超過設定門檻值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該門檻值可於系統網頁進行調整</a:t>
            </a:r>
            <a:r>
              <a:rPr lang="en-US" altLang="zh-TW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之數量</a:t>
            </a:r>
            <a:endParaRPr lang="en-US" altLang="zh-TW" sz="1400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A7B02F7-814A-4763-A5E4-8E7116ADDE23}"/>
              </a:ext>
            </a:extLst>
          </p:cNvPr>
          <p:cNvSpPr txBox="1"/>
          <p:nvPr/>
        </p:nvSpPr>
        <p:spPr>
          <a:xfrm>
            <a:off x="251520" y="2996952"/>
            <a:ext cx="5472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各單位總設備動態資料維護率</a:t>
            </a:r>
            <a:r>
              <a:rPr lang="en-US" altLang="zh-TW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</a:t>
            </a:r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（𝑸</a:t>
            </a:r>
            <a:r>
              <a:rPr lang="en-US" altLang="zh-TW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𝑺 ） *</a:t>
            </a:r>
            <a:r>
              <a:rPr lang="en-US" altLang="zh-TW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0280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D0FCF3-BE9A-4A28-96C2-9EAD8CC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四、資料即時率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61CAFA1-CC5B-4555-A7E9-F9E9ED87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97" y="3782963"/>
            <a:ext cx="7772400" cy="187828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即時資訊</a:t>
            </a:r>
            <a:r>
              <a:rPr lang="en-US" altLang="zh-TW" sz="1600" dirty="0"/>
              <a:t>-</a:t>
            </a:r>
            <a:r>
              <a:rPr lang="zh-TW" altLang="en-US" sz="1600" dirty="0"/>
              <a:t>各單位總設備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每小時</a:t>
            </a:r>
            <a:r>
              <a:rPr lang="en-US" altLang="zh-TW" sz="1600" dirty="0"/>
              <a:t>-</a:t>
            </a:r>
            <a:r>
              <a:rPr lang="zh-TW" altLang="en-US" sz="1600" dirty="0"/>
              <a:t>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靜態檔案即時率指標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動態檔案即時率指標</a:t>
            </a:r>
            <a:endParaRPr lang="en-US" altLang="zh-TW" sz="1600" dirty="0"/>
          </a:p>
          <a:p>
            <a:r>
              <a:rPr lang="en-US" altLang="zh-TW" sz="1600" dirty="0"/>
              <a:t>※ </a:t>
            </a:r>
            <a:r>
              <a:rPr lang="zh-TW" altLang="en-US" sz="1600" dirty="0"/>
              <a:t>僅</a:t>
            </a:r>
            <a:r>
              <a:rPr lang="en-US" altLang="zh-TW" sz="1600" dirty="0"/>
              <a:t>VD</a:t>
            </a:r>
            <a:r>
              <a:rPr lang="zh-TW" altLang="en-US" sz="1600" dirty="0"/>
              <a:t>、</a:t>
            </a:r>
            <a:r>
              <a:rPr lang="en-US" altLang="zh-TW" sz="1600" dirty="0"/>
              <a:t>AVI</a:t>
            </a:r>
            <a:r>
              <a:rPr lang="zh-TW" altLang="en-US" sz="1600" dirty="0"/>
              <a:t>及路段適用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9FE255B-2AB0-4370-8231-CB84C31A4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293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F10314-FADA-401F-80B4-8333376E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即時率定義說明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C3BFA37-74F2-4122-BEFA-54FBF4132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9A18211-97F3-4E00-92B1-9696004CE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356C2E7-E19E-40EC-941B-11888D7E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86698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41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資料即時率計算維度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03301" y="6235769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48472"/>
              </p:ext>
            </p:extLst>
          </p:nvPr>
        </p:nvGraphicFramePr>
        <p:xfrm>
          <a:off x="373510" y="1380275"/>
          <a:ext cx="8354749" cy="347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6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4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10789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Collect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Collect</a:t>
                      </a:r>
                    </a:p>
                    <a:p>
                      <a:r>
                        <a:rPr lang="en-US" altLang="zh-TW" sz="8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</a:p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Collect</a:t>
                      </a:r>
                    </a:p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  <a:endParaRPr lang="zh-TW" altLang="en-US" sz="105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333461" y="1056827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061653" y="1056827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576128" y="1056827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98157" y="1056827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973421" y="1340768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656500" y="12176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23528" y="490595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1498"/>
              </p:ext>
            </p:extLst>
          </p:nvPr>
        </p:nvGraphicFramePr>
        <p:xfrm>
          <a:off x="1066081" y="5301208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13184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" name="文字方塊 21"/>
          <p:cNvSpPr txBox="1"/>
          <p:nvPr/>
        </p:nvSpPr>
        <p:spPr>
          <a:xfrm>
            <a:off x="3671988" y="4852089"/>
            <a:ext cx="5472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：收到的總設備且正常的設備數 </a:t>
            </a:r>
            <a:endParaRPr lang="en-US" altLang="zh-TW" sz="105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 ：表各單一設備的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DataCollectTime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與每份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差在正常時間內。</a:t>
            </a:r>
          </a:p>
        </p:txBody>
      </p:sp>
    </p:spTree>
    <p:extLst>
      <p:ext uri="{BB962C8B-B14F-4D97-AF65-F5344CB8AC3E}">
        <p14:creationId xmlns:p14="http://schemas.microsoft.com/office/powerpoint/2010/main" val="273352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VD</a:t>
            </a:r>
            <a:r>
              <a:rPr lang="zh-TW" altLang="en-US" dirty="0"/>
              <a:t>靜態檔案介接率指標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F783546D-E354-4B55-9A06-E0D71225FB12}"/>
                  </a:ext>
                </a:extLst>
              </p:cNvPr>
              <p:cNvSpPr/>
              <p:nvPr/>
            </p:nvSpPr>
            <p:spPr>
              <a:xfrm>
                <a:off x="323528" y="1234356"/>
                <a:ext cx="8820472" cy="5489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VD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靜態檔案介接率指標</a:t>
                </a:r>
                <a:endParaRPr lang="en-US" altLang="zh-TW" sz="2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值域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[0%~100%]</a:t>
                </a:r>
                <a:r>
                  <a:rPr lang="zh-TW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800" b="1" i="1" dirty="0">
                  <a:latin typeface="Cambria Math" panose="02040503050406030204" pitchFamily="18" charset="0"/>
                </a:endParaRPr>
              </a:p>
              <a:p>
                <a:pPr lvl="1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VD</m:t>
                    </m:r>
                    <m:r>
                      <a:rPr lang="zh-TW" altLang="en-US" sz="18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靜態檔案介接率</m:t>
                    </m:r>
                    <m:r>
                      <a:rPr lang="en-US" altLang="zh-TW" sz="18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實際提供靜態</m:t>
                        </m:r>
                        <m:r>
                          <a:rPr lang="en-US" altLang="zh-TW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𝑿𝑴𝑳</m:t>
                        </m:r>
                        <m:r>
                          <a:rPr lang="zh-TW" altLang="en-US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檔案</m:t>
                        </m:r>
                        <m:r>
                          <a:rPr lang="zh-TW" altLang="zh-TW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數</m:t>
                        </m:r>
                      </m:num>
                      <m:den>
                        <m:r>
                          <a:rPr lang="zh-TW" altLang="en-US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需提供靜態</m:t>
                        </m:r>
                        <m:r>
                          <a:rPr lang="en-US" altLang="zh-TW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𝑿𝑴𝑳</m:t>
                        </m:r>
                        <m:r>
                          <a:rPr lang="zh-TW" altLang="en-US" sz="18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檔案數</m:t>
                        </m:r>
                      </m:den>
                    </m:f>
                  </m:oMath>
                </a14:m>
                <a:r>
                  <a:rPr lang="zh-TW" altLang="en-US" sz="18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8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*100%</a:t>
                </a:r>
              </a:p>
              <a:p>
                <a:pPr marL="342900" lvl="0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路側設施動態檔案介接率指標</a:t>
                </a:r>
                <a:endParaRPr lang="en-US" altLang="zh-TW" sz="2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  <a:buFont typeface="Wingdings" panose="05000000000000000000" pitchFamily="2" charset="2"/>
                  <a:buChar char="n"/>
                </a:pPr>
                <a:r>
                  <a:rPr lang="zh-TW" altLang="en-US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此公式適用於</a:t>
                </a:r>
                <a:r>
                  <a:rPr lang="en-US" altLang="zh-TW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CMS</a:t>
                </a:r>
                <a:r>
                  <a:rPr lang="zh-TW" altLang="en-US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CCTV</a:t>
                </a:r>
                <a:r>
                  <a:rPr lang="zh-TW" altLang="en-US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AVI</a:t>
                </a:r>
                <a:r>
                  <a:rPr lang="zh-TW" altLang="en-US" sz="2000" kern="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及路段。</a:t>
                </a:r>
                <a:endParaRPr lang="en-US" altLang="zh-TW" sz="20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  <a:buFont typeface="Wingdings" panose="05000000000000000000" pitchFamily="2" charset="2"/>
                  <a:buChar char="n"/>
                </a:pPr>
                <a:r>
                  <a:rPr lang="en-US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值域</a:t>
                </a:r>
                <a:r>
                  <a:rPr lang="en-US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[0%~100%]</a:t>
                </a:r>
                <a:r>
                  <a:rPr lang="zh-TW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0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  <a:buFont typeface="Wingdings" panose="05000000000000000000" pitchFamily="2" charset="2"/>
                  <a:buChar char="n"/>
                </a:pPr>
                <a:r>
                  <a:rPr lang="en-US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2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800" dirty="0">
                  <a:solidFill>
                    <a:srgbClr val="0066FF"/>
                  </a:solidFill>
                  <a:latin typeface="Cambria Math" panose="02040503050406030204" pitchFamily="18" charset="0"/>
                </a:endParaRPr>
              </a:p>
              <a:p>
                <a:pPr lvl="1" algn="ctr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rgbClr val="4F81BD">
                      <a:lumMod val="75000"/>
                    </a:srgbClr>
                  </a:buClr>
                </a:pPr>
                <a14:m>
                  <m:oMath xmlns:m="http://schemas.openxmlformats.org/officeDocument/2006/math">
                    <m:r>
                      <a:rPr lang="zh-TW" altLang="en-US" sz="1600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各單位</m:t>
                    </m:r>
                    <m:r>
                      <a:rPr lang="zh-TW" altLang="en-US" sz="1600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單一</m:t>
                    </m:r>
                    <m:r>
                      <a:rPr lang="zh-TW" altLang="en-US" sz="16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總設備動態檔案介接率</m:t>
                    </m:r>
                    <m:r>
                      <a:rPr lang="en-US" altLang="zh-TW" sz="1600" b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6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6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設備時間範圍內實際回傳資料檔案總數</m:t>
                        </m:r>
                      </m:num>
                      <m:den>
                        <m:r>
                          <a:rPr lang="zh-TW" altLang="en-US" sz="16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設備時間範圍內總應回傳資料檔案總數</m:t>
                        </m:r>
                      </m:den>
                    </m:f>
                  </m:oMath>
                </a14:m>
                <a:r>
                  <a:rPr lang="zh-TW" altLang="en-US" sz="1800" b="1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 *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100%</a:t>
                </a:r>
                <a:endParaRPr lang="zh-TW" altLang="zh-TW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n"/>
                </a:pPr>
                <a:endParaRPr lang="en-US" altLang="zh-TW" sz="2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</a:pPr>
                <a:endParaRPr lang="en-US" altLang="zh-TW" sz="20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83546D-E354-4B55-9A06-E0D71225F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34356"/>
                <a:ext cx="8820472" cy="5489003"/>
              </a:xfrm>
              <a:prstGeom prst="rect">
                <a:avLst/>
              </a:prstGeom>
              <a:blipFill rotWithShape="0">
                <a:blip r:embed="rId3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47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958259"/>
            <a:ext cx="9096375" cy="4657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BCEE7EF-5739-4116-8E9D-362C6E5F9096}"/>
              </a:ext>
            </a:extLst>
          </p:cNvPr>
          <p:cNvSpPr/>
          <p:nvPr/>
        </p:nvSpPr>
        <p:spPr>
          <a:xfrm>
            <a:off x="292330" y="375544"/>
            <a:ext cx="75103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目前即時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各單位總設備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即時率資料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DCFD44C-64A9-4667-B5DB-7E0EA99F6CB4}"/>
              </a:ext>
            </a:extLst>
          </p:cNvPr>
          <p:cNvSpPr/>
          <p:nvPr/>
        </p:nvSpPr>
        <p:spPr>
          <a:xfrm>
            <a:off x="5940152" y="5013176"/>
            <a:ext cx="659718" cy="28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768961FA-AFAD-4325-A3B6-7651FC4B0AC9}"/>
                  </a:ext>
                </a:extLst>
              </p:cNvPr>
              <p:cNvSpPr/>
              <p:nvPr/>
            </p:nvSpPr>
            <p:spPr>
              <a:xfrm>
                <a:off x="247139" y="1242101"/>
                <a:ext cx="8568243" cy="716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單位設備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即時資料即時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en-US" altLang="zh-TW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符合「</m:t>
                        </m:r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𝑫𝒂𝒕𝒂𝑪𝒐𝒍𝒍𝒆𝒄𝒕𝑻𝒊𝒎𝒆</m:t>
                        </m:r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𝑼𝒑𝒅𝒂𝒕𝒆𝑻𝒊𝒎𝒆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的時間差低於門檻值」的總設備數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收到的總設備且正常的設備數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*100%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8961FA-AFAD-4325-A3B6-7651FC4B0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9" y="1242101"/>
                <a:ext cx="8568243" cy="716158"/>
              </a:xfrm>
              <a:prstGeom prst="rect">
                <a:avLst/>
              </a:prstGeom>
              <a:blipFill>
                <a:blip r:embed="rId3"/>
                <a:stretch>
                  <a:fillRect l="-142" t="-1681" b="-42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23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資料即時率計算維度</a:t>
            </a:r>
            <a:r>
              <a:rPr lang="en-US" altLang="zh-TW" dirty="0"/>
              <a:t>-</a:t>
            </a:r>
            <a:r>
              <a:rPr lang="zh-TW" altLang="en-US" dirty="0"/>
              <a:t>小時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67544" y="154575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333461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061653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576128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598157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3421" y="1473751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8637995" y="13734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73510" y="486916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94345"/>
              </p:ext>
            </p:extLst>
          </p:nvPr>
        </p:nvGraphicFramePr>
        <p:xfrm>
          <a:off x="1153440" y="5245572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002932" y="2022182"/>
            <a:ext cx="1518316" cy="25468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665264" y="1991478"/>
            <a:ext cx="1474688" cy="28539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283968" y="1979548"/>
            <a:ext cx="1514475" cy="297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020272" y="1979548"/>
            <a:ext cx="1585997" cy="297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409879" y="4615243"/>
            <a:ext cx="74061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：收到的總設備且正常的設備數         √ ：表各單一設備的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DataCollectTime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與每份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差在正常時間內</a:t>
            </a:r>
          </a:p>
        </p:txBody>
      </p:sp>
    </p:spTree>
    <p:extLst>
      <p:ext uri="{BB962C8B-B14F-4D97-AF65-F5344CB8AC3E}">
        <p14:creationId xmlns:p14="http://schemas.microsoft.com/office/powerpoint/2010/main" val="149444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資料即時率計算維度</a:t>
            </a:r>
            <a:r>
              <a:rPr lang="en-US" altLang="zh-TW" dirty="0"/>
              <a:t>-</a:t>
            </a:r>
            <a:r>
              <a:rPr lang="zh-TW" altLang="en-US" dirty="0"/>
              <a:t>當日統計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32</a:t>
            </a:fld>
            <a:endParaRPr lang="en-US" altLang="zh-TW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97051"/>
              </p:ext>
            </p:extLst>
          </p:nvPr>
        </p:nvGraphicFramePr>
        <p:xfrm>
          <a:off x="467544" y="154575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333461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061653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576128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598157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3421" y="1473751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8637995" y="13734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73510" y="486916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309"/>
              </p:ext>
            </p:extLst>
          </p:nvPr>
        </p:nvGraphicFramePr>
        <p:xfrm>
          <a:off x="1153440" y="5245572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0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260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設備通過即時率門檻百分比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/>
        </p:nvSpPr>
        <p:spPr>
          <a:xfrm>
            <a:off x="1079611" y="2060848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6469" y="2393746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043608" y="2780928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09879" y="4615243"/>
            <a:ext cx="74061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：收到的總設備且正常的設備數         √ ：表各單一設備的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DataCollectTime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與每份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05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UpdateTime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差在正常時間內</a:t>
            </a:r>
          </a:p>
        </p:txBody>
      </p:sp>
    </p:spTree>
    <p:extLst>
      <p:ext uri="{BB962C8B-B14F-4D97-AF65-F5344CB8AC3E}">
        <p14:creationId xmlns:p14="http://schemas.microsoft.com/office/powerpoint/2010/main" val="2245940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D0FCF3-BE9A-4A28-96C2-9EAD8CC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五、資料妥善率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61CAFA1-CC5B-4555-A7E9-F9E9ED87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97" y="3782963"/>
            <a:ext cx="7772400" cy="1734269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即時資訊</a:t>
            </a:r>
            <a:r>
              <a:rPr lang="en-US" altLang="zh-TW" sz="1600" dirty="0"/>
              <a:t>-</a:t>
            </a:r>
            <a:r>
              <a:rPr lang="zh-TW" altLang="en-US" sz="1600" dirty="0"/>
              <a:t>各單位總設備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每小時</a:t>
            </a:r>
            <a:r>
              <a:rPr lang="en-US" altLang="zh-TW" sz="1600" dirty="0"/>
              <a:t>-</a:t>
            </a:r>
            <a:r>
              <a:rPr lang="zh-TW" altLang="en-US" sz="1600" dirty="0"/>
              <a:t>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靜態檔案妥善率指標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動態檔案妥善率指標</a:t>
            </a:r>
            <a:endParaRPr lang="en-US" altLang="zh-TW" sz="1600" dirty="0"/>
          </a:p>
          <a:p>
            <a:r>
              <a:rPr lang="en-US" altLang="zh-TW" sz="1600" dirty="0"/>
              <a:t>(only VD)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9FE255B-2AB0-4370-8231-CB84C31A4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666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xmlns="" id="{6B145CE7-3F6F-491A-9D9A-EF94468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VD</a:t>
            </a:r>
            <a:r>
              <a:rPr lang="zh-TW" altLang="en-US" dirty="0"/>
              <a:t> 檢核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3466164-1DD3-4B5F-A329-9DD8B897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樣態說明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1741224-BE14-4898-BDA9-AD4A4ECAB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968" b="3540"/>
          <a:stretch/>
        </p:blipFill>
        <p:spPr>
          <a:xfrm>
            <a:off x="547883" y="1916832"/>
            <a:ext cx="795597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4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958259"/>
            <a:ext cx="9096375" cy="4657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BCEE7EF-5739-4116-8E9D-362C6E5F9096}"/>
              </a:ext>
            </a:extLst>
          </p:cNvPr>
          <p:cNvSpPr/>
          <p:nvPr/>
        </p:nvSpPr>
        <p:spPr>
          <a:xfrm>
            <a:off x="292330" y="375544"/>
            <a:ext cx="75103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目前即時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各單位總設備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妥善率資料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DCFD44C-64A9-4667-B5DB-7E0EA99F6CB4}"/>
              </a:ext>
            </a:extLst>
          </p:cNvPr>
          <p:cNvSpPr/>
          <p:nvPr/>
        </p:nvSpPr>
        <p:spPr>
          <a:xfrm>
            <a:off x="5940152" y="5013176"/>
            <a:ext cx="659718" cy="28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768961FA-AFAD-4325-A3B6-7651FC4B0AC9}"/>
                  </a:ext>
                </a:extLst>
              </p:cNvPr>
              <p:cNvSpPr/>
              <p:nvPr/>
            </p:nvSpPr>
            <p:spPr>
              <a:xfrm>
                <a:off x="247139" y="1242101"/>
                <a:ext cx="5870390" cy="714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單位設備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即時資料即時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en-US" altLang="zh-TW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符合「檢核原則」的總設備數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收到的總設備且正常的設備數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*100%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8961FA-AFAD-4325-A3B6-7651FC4B0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9" y="1242101"/>
                <a:ext cx="5870390" cy="714747"/>
              </a:xfrm>
              <a:prstGeom prst="rect">
                <a:avLst/>
              </a:prstGeom>
              <a:blipFill>
                <a:blip r:embed="rId3"/>
                <a:stretch>
                  <a:fillRect l="-207" t="-1681" b="-42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556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資料妥善率計算維度</a:t>
            </a:r>
            <a:r>
              <a:rPr lang="en-US" altLang="zh-TW" dirty="0"/>
              <a:t>-</a:t>
            </a:r>
            <a:r>
              <a:rPr lang="zh-TW" altLang="en-US" dirty="0"/>
              <a:t>小時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67544" y="154575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333461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061653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576128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598157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3421" y="1473751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8637995" y="13734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73510" y="486916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妥善率的計算維度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64924"/>
              </p:ext>
            </p:extLst>
          </p:nvPr>
        </p:nvGraphicFramePr>
        <p:xfrm>
          <a:off x="1034778" y="5200441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002932" y="2022182"/>
            <a:ext cx="1518316" cy="25468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665264" y="1991478"/>
            <a:ext cx="1474688" cy="28539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283968" y="1979548"/>
            <a:ext cx="1514475" cy="297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020272" y="1979548"/>
            <a:ext cx="1585997" cy="297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6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資料妥善計算維度</a:t>
            </a:r>
            <a:r>
              <a:rPr lang="en-US" altLang="zh-TW" dirty="0"/>
              <a:t>-</a:t>
            </a:r>
            <a:r>
              <a:rPr lang="zh-TW" altLang="en-US" dirty="0"/>
              <a:t>當日統計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67544" y="154575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333461" y="112474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061653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576128" y="112474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598157" y="112474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3421" y="1473751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8637995" y="13734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73510" y="486916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妥善率的計算維度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68041"/>
              </p:ext>
            </p:extLst>
          </p:nvPr>
        </p:nvGraphicFramePr>
        <p:xfrm>
          <a:off x="1153440" y="5245572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0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260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設備通過妥善率門檻百分比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4" name="矩形 33"/>
          <p:cNvSpPr/>
          <p:nvPr/>
        </p:nvSpPr>
        <p:spPr>
          <a:xfrm>
            <a:off x="1079611" y="2060848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66469" y="2393746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043608" y="2780928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714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xmlns="" id="{3C6C3800-778E-4F9F-98B4-9F755096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xmlns="" id="{0238C033-8CDE-4686-9B6F-064AD89F6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2A576BA9-CE39-48C6-A0D6-2DD2B987E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9233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xmlns="" id="{B07D0758-47DF-49D0-98B1-062D5CA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KPI</a:t>
            </a:r>
            <a:r>
              <a:rPr lang="zh-TW" altLang="en-US" dirty="0"/>
              <a:t> 問題討論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FD1EA0D-F33B-41EA-8565-F00AC89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96752"/>
            <a:ext cx="8424862" cy="5472608"/>
          </a:xfrm>
        </p:spPr>
        <p:txBody>
          <a:bodyPr/>
          <a:lstStyle/>
          <a:p>
            <a:r>
              <a:rPr lang="zh-TW" altLang="en-US" dirty="0"/>
              <a:t>分母與分子交集限制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A050BE5-1C0D-44A8-8C54-540990E64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797EFB30-7B1C-4D12-8523-4F0044F2D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72071"/>
              </p:ext>
            </p:extLst>
          </p:nvPr>
        </p:nvGraphicFramePr>
        <p:xfrm>
          <a:off x="539552" y="2276872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545E5A9B-8287-4770-9716-363B3AACC183}"/>
              </a:ext>
            </a:extLst>
          </p:cNvPr>
          <p:cNvSpPr txBox="1"/>
          <p:nvPr/>
        </p:nvSpPr>
        <p:spPr>
          <a:xfrm>
            <a:off x="1405469" y="1855857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538B29D-7F13-4363-A0BF-1FE02AB27752}"/>
              </a:ext>
            </a:extLst>
          </p:cNvPr>
          <p:cNvSpPr txBox="1"/>
          <p:nvPr/>
        </p:nvSpPr>
        <p:spPr>
          <a:xfrm>
            <a:off x="3133661" y="1855857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F62AC874-D2C5-4B03-A264-C92B41B655DC}"/>
              </a:ext>
            </a:extLst>
          </p:cNvPr>
          <p:cNvSpPr txBox="1"/>
          <p:nvPr/>
        </p:nvSpPr>
        <p:spPr>
          <a:xfrm>
            <a:off x="4648136" y="1855857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48E99A50-F93C-4BC7-9709-DB3F48E81A55}"/>
              </a:ext>
            </a:extLst>
          </p:cNvPr>
          <p:cNvSpPr txBox="1"/>
          <p:nvPr/>
        </p:nvSpPr>
        <p:spPr>
          <a:xfrm>
            <a:off x="7670165" y="1855857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EB577388-5644-41D6-B294-55723D716C45}"/>
              </a:ext>
            </a:extLst>
          </p:cNvPr>
          <p:cNvCxnSpPr/>
          <p:nvPr/>
        </p:nvCxnSpPr>
        <p:spPr>
          <a:xfrm>
            <a:off x="1045429" y="2204864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EFE993B9-46A3-4465-8658-A4CEA5133AA3}"/>
              </a:ext>
            </a:extLst>
          </p:cNvPr>
          <p:cNvSpPr txBox="1"/>
          <p:nvPr/>
        </p:nvSpPr>
        <p:spPr>
          <a:xfrm>
            <a:off x="8710003" y="210460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267CFBC-803E-448C-BFEE-EE2A5C781136}"/>
              </a:ext>
            </a:extLst>
          </p:cNvPr>
          <p:cNvSpPr/>
          <p:nvPr/>
        </p:nvSpPr>
        <p:spPr>
          <a:xfrm>
            <a:off x="1151619" y="2791961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D1EA8F4-4E62-485D-9308-3BDF586F8CB7}"/>
              </a:ext>
            </a:extLst>
          </p:cNvPr>
          <p:cNvSpPr/>
          <p:nvPr/>
        </p:nvSpPr>
        <p:spPr>
          <a:xfrm>
            <a:off x="1138477" y="3124859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DD06C67-FF94-4C39-A550-26B2B6A3A9A8}"/>
              </a:ext>
            </a:extLst>
          </p:cNvPr>
          <p:cNvSpPr/>
          <p:nvPr/>
        </p:nvSpPr>
        <p:spPr>
          <a:xfrm>
            <a:off x="1115616" y="3512041"/>
            <a:ext cx="7539799" cy="189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xmlns="" id="{2C1B89D5-18B3-4B98-842D-29849590BBB4}"/>
              </a:ext>
            </a:extLst>
          </p:cNvPr>
          <p:cNvSpPr/>
          <p:nvPr/>
        </p:nvSpPr>
        <p:spPr>
          <a:xfrm>
            <a:off x="507816" y="2636912"/>
            <a:ext cx="607799" cy="187220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xmlns="" id="{30669DBA-E6B6-4885-9582-E861523E7708}"/>
              </a:ext>
            </a:extLst>
          </p:cNvPr>
          <p:cNvCxnSpPr>
            <a:cxnSpLocks/>
          </p:cNvCxnSpPr>
          <p:nvPr/>
        </p:nvCxnSpPr>
        <p:spPr>
          <a:xfrm rot="10800000">
            <a:off x="811716" y="4509121"/>
            <a:ext cx="2536150" cy="1799607"/>
          </a:xfrm>
          <a:prstGeom prst="bentConnector3">
            <a:avLst>
              <a:gd name="adj1" fmla="val 101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03703501-0652-4124-862E-851EDA253146}"/>
              </a:ext>
            </a:extLst>
          </p:cNvPr>
          <p:cNvSpPr txBox="1"/>
          <p:nvPr/>
        </p:nvSpPr>
        <p:spPr>
          <a:xfrm>
            <a:off x="2581259" y="5951250"/>
            <a:ext cx="460851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限制 完整的 非無維護中的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13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602781B0-785E-4086-9570-B644A396A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88651"/>
              </p:ext>
            </p:extLst>
          </p:nvPr>
        </p:nvGraphicFramePr>
        <p:xfrm>
          <a:off x="667413" y="2777794"/>
          <a:ext cx="7999229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9331">
                  <a:extLst>
                    <a:ext uri="{9D8B030D-6E8A-4147-A177-3AD203B41FA5}">
                      <a16:colId xmlns:a16="http://schemas.microsoft.com/office/drawing/2014/main" xmlns="" val="3818760357"/>
                    </a:ext>
                  </a:extLst>
                </a:gridCol>
                <a:gridCol w="2076471">
                  <a:extLst>
                    <a:ext uri="{9D8B030D-6E8A-4147-A177-3AD203B41FA5}">
                      <a16:colId xmlns:a16="http://schemas.microsoft.com/office/drawing/2014/main" xmlns="" val="172182208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970984455"/>
                    </a:ext>
                  </a:extLst>
                </a:gridCol>
                <a:gridCol w="2317203">
                  <a:extLst>
                    <a:ext uri="{9D8B030D-6E8A-4147-A177-3AD203B41FA5}">
                      <a16:colId xmlns:a16="http://schemas.microsoft.com/office/drawing/2014/main" xmlns="" val="2482903484"/>
                    </a:ext>
                  </a:extLst>
                </a:gridCol>
              </a:tblGrid>
              <a:tr h="1975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每日應提供靜態檔案數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每日已提供靜態檔案數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靜態檔案介接率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7801130"/>
                  </a:ext>
                </a:extLst>
              </a:tr>
              <a:tr h="2595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288807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0587347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0/1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7441738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5775030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2679310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1606236"/>
                  </a:ext>
                </a:extLst>
              </a:tr>
              <a:tr h="183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0/1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）*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349940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5EE4FB-7D8B-4AB4-97C7-9C118AEB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靜態檔案介接率指標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VD</a:t>
            </a:r>
            <a:r>
              <a:rPr lang="zh-TW" altLang="en-US" dirty="0"/>
              <a:t>設備為範例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009F535-D3B5-42C7-B5FE-74D96076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97" y="1483441"/>
            <a:ext cx="8424862" cy="511197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VD</a:t>
            </a:r>
            <a:r>
              <a:rPr lang="zh-TW" altLang="en-US" sz="2000" dirty="0"/>
              <a:t>設備每天上傳一次靜態資料，經查當日於</a:t>
            </a:r>
            <a:r>
              <a:rPr lang="en-US" altLang="zh-TW" sz="2000" dirty="0"/>
              <a:t>00:00</a:t>
            </a:r>
            <a:r>
              <a:rPr lang="zh-TW" altLang="en-US" sz="2000" dirty="0"/>
              <a:t>已上傳</a:t>
            </a:r>
            <a:r>
              <a:rPr lang="en-US" altLang="zh-TW" sz="2000" dirty="0"/>
              <a:t>1</a:t>
            </a:r>
            <a:r>
              <a:rPr lang="zh-TW" altLang="en-US" sz="2000" dirty="0"/>
              <a:t>次</a:t>
            </a:r>
            <a:r>
              <a:rPr lang="en-US" altLang="zh-TW" sz="2000" dirty="0"/>
              <a:t>VD</a:t>
            </a:r>
            <a:r>
              <a:rPr lang="zh-TW" altLang="en-US" sz="2000" dirty="0"/>
              <a:t>靜態資料</a:t>
            </a:r>
            <a:r>
              <a:rPr lang="en-US" altLang="zh-TW" sz="2000" dirty="0"/>
              <a:t>XML</a:t>
            </a:r>
            <a:r>
              <a:rPr lang="zh-TW" altLang="en-US" sz="2000" dirty="0"/>
              <a:t>檔案。因此</a:t>
            </a:r>
            <a:r>
              <a:rPr lang="en-US" altLang="zh-TW" sz="2000" dirty="0"/>
              <a:t>VD</a:t>
            </a:r>
            <a:r>
              <a:rPr lang="zh-TW" altLang="en-US" sz="2000" dirty="0"/>
              <a:t>靜態檔案介接率：（</a:t>
            </a:r>
            <a:r>
              <a:rPr lang="en-US" altLang="zh-TW" sz="2000" dirty="0"/>
              <a:t>1/1</a:t>
            </a:r>
            <a:r>
              <a:rPr lang="zh-TW" altLang="en-US" sz="2000" dirty="0"/>
              <a:t>）*</a:t>
            </a:r>
            <a:r>
              <a:rPr lang="en-US" altLang="zh-TW" sz="2000" dirty="0"/>
              <a:t>100%=100%</a:t>
            </a:r>
            <a:r>
              <a:rPr lang="zh-TW" altLang="en-US" sz="2000" dirty="0"/>
              <a:t>，可詳見以下範例：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168F8055-A049-47AC-B521-31F04DE80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449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4A6590-C43E-4803-BB9C-862E6E01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以目前公式為例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F4D42A7-1F2B-41A2-B25C-737D439F0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01819" y="2080578"/>
            <a:ext cx="3021203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設備完整率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600" baseline="30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 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：上傳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600" baseline="30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：上傳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600" baseline="30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：上傳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600" baseline="30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：上傳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1600" baseline="30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：上傳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8687" y="4486667"/>
            <a:ext cx="302433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完整率門檻值設為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</a:t>
            </a:r>
            <a:endParaRPr lang="en-US" altLang="zh-TW" sz="14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完整率： </a:t>
            </a:r>
            <a:r>
              <a:rPr lang="en-US" altLang="zh-TW" sz="1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8/10</a:t>
            </a:r>
          </a:p>
        </p:txBody>
      </p:sp>
      <p:sp>
        <p:nvSpPr>
          <p:cNvPr id="9" name="矩形 8"/>
          <p:cNvSpPr/>
          <p:nvPr/>
        </p:nvSpPr>
        <p:spPr>
          <a:xfrm>
            <a:off x="501820" y="1458004"/>
            <a:ext cx="1662635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建構數：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01955" y="2080578"/>
            <a:ext cx="3024336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設備維護率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600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 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支設備正常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600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支設備正常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600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支設備正常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600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支設備正常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1600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支設備正常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01955" y="4482820"/>
            <a:ext cx="3024336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維護率門檻值設為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</a:t>
            </a:r>
            <a:endParaRPr lang="en-US" altLang="zh-TW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維護率： 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10/8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&gt;1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不合理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10: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通過維護率門檻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8: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以完整率為分母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27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各設備指標公式差異說明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618816"/>
              </p:ext>
            </p:extLst>
          </p:nvPr>
        </p:nvGraphicFramePr>
        <p:xfrm>
          <a:off x="611560" y="1628800"/>
          <a:ext cx="7200800" cy="409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9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93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807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KPI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0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sz="1600" b="1" u="sng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建構數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為基底進行計算。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3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u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sz="1600" b="1" u="sng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通過完整率門檻的設備數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為基底進行計算。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3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sz="1600" b="1" u="sng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通過完整率門檻值的設備數扣除維護中的設備數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3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妥善率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以通過完整率門檻值的設備數扣除維護中的設備數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  <a:p>
                      <a:pPr algn="l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84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5EE4FB-7D8B-4AB4-97C7-9C118AEB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動態檔案介接率指標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CMS</a:t>
            </a:r>
            <a:r>
              <a:rPr lang="zh-TW" altLang="en-US" dirty="0"/>
              <a:t>設備為範例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009F535-D3B5-42C7-B5FE-74D96076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28" y="1362571"/>
            <a:ext cx="8424862" cy="511197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CMS</a:t>
            </a:r>
            <a:r>
              <a:rPr lang="zh-TW" altLang="en-US" sz="2000" dirty="0"/>
              <a:t>設備</a:t>
            </a:r>
            <a:r>
              <a:rPr lang="zh-TW" altLang="en-US" sz="2000" dirty="0" smtClean="0"/>
              <a:t>每</a:t>
            </a:r>
            <a:r>
              <a:rPr lang="en-US" altLang="zh-TW" sz="2000" dirty="0"/>
              <a:t>1</a:t>
            </a:r>
            <a:r>
              <a:rPr lang="zh-TW" altLang="en-US" sz="2000" dirty="0" smtClean="0"/>
              <a:t>分鐘</a:t>
            </a:r>
            <a:r>
              <a:rPr lang="zh-TW" altLang="en-US" sz="2000" dirty="0"/>
              <a:t>上傳一次動態</a:t>
            </a:r>
            <a:r>
              <a:rPr lang="en-US" altLang="zh-TW" sz="2000" dirty="0"/>
              <a:t>XML</a:t>
            </a:r>
            <a:r>
              <a:rPr lang="zh-TW" altLang="en-US" sz="2000" dirty="0"/>
              <a:t>檔，某日</a:t>
            </a:r>
            <a:r>
              <a:rPr lang="en-US" altLang="zh-TW" sz="2000" dirty="0"/>
              <a:t>00:00:00 ~ 00:59:59</a:t>
            </a:r>
            <a:r>
              <a:rPr lang="zh-TW" altLang="en-US" sz="2000" dirty="0"/>
              <a:t>筆數應傳回</a:t>
            </a:r>
            <a:r>
              <a:rPr lang="en-US" altLang="zh-TW" sz="2000" dirty="0"/>
              <a:t>60</a:t>
            </a:r>
            <a:r>
              <a:rPr lang="zh-TW" altLang="en-US" sz="2000" dirty="0"/>
              <a:t>份</a:t>
            </a:r>
            <a:r>
              <a:rPr lang="en-US" altLang="zh-TW" sz="2000" dirty="0"/>
              <a:t>XML</a:t>
            </a:r>
            <a:r>
              <a:rPr lang="zh-TW" altLang="en-US" sz="2000" dirty="0"/>
              <a:t>檔，經查可以從當日</a:t>
            </a:r>
            <a:r>
              <a:rPr lang="en-US" altLang="zh-TW" sz="2000" dirty="0"/>
              <a:t>00:00</a:t>
            </a:r>
            <a:r>
              <a:rPr lang="zh-TW" altLang="en-US" sz="2000" dirty="0"/>
              <a:t>起已經累計上傳</a:t>
            </a:r>
            <a:r>
              <a:rPr lang="en-US" altLang="zh-TW" sz="2000" dirty="0"/>
              <a:t>59</a:t>
            </a:r>
            <a:r>
              <a:rPr lang="zh-TW" altLang="en-US" sz="2000" dirty="0"/>
              <a:t>份</a:t>
            </a:r>
            <a:r>
              <a:rPr lang="en-US" altLang="zh-TW" sz="2000" dirty="0"/>
              <a:t>CMS</a:t>
            </a:r>
            <a:r>
              <a:rPr lang="zh-TW" altLang="en-US" sz="2000" dirty="0"/>
              <a:t>動態</a:t>
            </a:r>
            <a:r>
              <a:rPr lang="en-US" altLang="zh-TW" sz="2000" dirty="0"/>
              <a:t>XML</a:t>
            </a:r>
            <a:r>
              <a:rPr lang="zh-TW" altLang="en-US" sz="2000" dirty="0"/>
              <a:t>檔案。 因此</a:t>
            </a:r>
            <a:r>
              <a:rPr lang="en-US" altLang="zh-TW" sz="2000" dirty="0"/>
              <a:t>CMS</a:t>
            </a:r>
            <a:r>
              <a:rPr lang="zh-TW" altLang="en-US" sz="2000" dirty="0"/>
              <a:t>動態檔案介接率：（</a:t>
            </a:r>
            <a:r>
              <a:rPr lang="en-US" altLang="zh-TW" sz="2000" dirty="0"/>
              <a:t>59 / 60 </a:t>
            </a:r>
            <a:r>
              <a:rPr lang="zh-TW" altLang="en-US" sz="2000" dirty="0"/>
              <a:t>）*</a:t>
            </a:r>
            <a:r>
              <a:rPr lang="en-US" altLang="zh-TW" sz="2000" dirty="0"/>
              <a:t>100%=98.33%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168F8055-A049-47AC-B521-31F04DE80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xmlns="" id="{2E1862C5-468A-4BEE-90AF-B903CB464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47820"/>
              </p:ext>
            </p:extLst>
          </p:nvPr>
        </p:nvGraphicFramePr>
        <p:xfrm>
          <a:off x="421880" y="2808226"/>
          <a:ext cx="8254192" cy="3801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1928">
                  <a:extLst>
                    <a:ext uri="{9D8B030D-6E8A-4147-A177-3AD203B41FA5}">
                      <a16:colId xmlns:a16="http://schemas.microsoft.com/office/drawing/2014/main" xmlns="" val="381876035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970984455"/>
                    </a:ext>
                  </a:extLst>
                </a:gridCol>
                <a:gridCol w="1711698">
                  <a:extLst>
                    <a:ext uri="{9D8B030D-6E8A-4147-A177-3AD203B41FA5}">
                      <a16:colId xmlns:a16="http://schemas.microsoft.com/office/drawing/2014/main" xmlns="" val="1805002371"/>
                    </a:ext>
                  </a:extLst>
                </a:gridCol>
                <a:gridCol w="2392374">
                  <a:extLst>
                    <a:ext uri="{9D8B030D-6E8A-4147-A177-3AD203B41FA5}">
                      <a16:colId xmlns:a16="http://schemas.microsoft.com/office/drawing/2014/main" xmlns="" val="2482903484"/>
                    </a:ext>
                  </a:extLst>
                </a:gridCol>
              </a:tblGrid>
              <a:tr h="26819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動態檔案累積數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動態檔案應上傳數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靜態檔案介接率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7801130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(59/60)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100%=98.33%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288807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kumimoji="0" lang="en-US" altLang="zh-TW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00:01:00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0587347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7441738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00:59:59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5775030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01:00:00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(60/60)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100%=100%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2679310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kumimoji="0" lang="en-US" altLang="zh-TW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01:01:00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8720877"/>
                  </a:ext>
                </a:extLst>
              </a:tr>
              <a:tr h="2681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1606236"/>
                  </a:ext>
                </a:extLst>
              </a:tr>
              <a:tr h="455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 </a:t>
                      </a:r>
                      <a:r>
                        <a:rPr kumimoji="0" lang="en-US" altLang="zh-TW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01:59:00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34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03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D0FCF3-BE9A-4A28-96C2-9EAD8CC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二、資料完整率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61CAFA1-CC5B-4555-A7E9-F9E9ED87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97" y="3782963"/>
            <a:ext cx="7772400" cy="1461471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即時資訊</a:t>
            </a:r>
            <a:r>
              <a:rPr lang="en-US" altLang="zh-TW" sz="1600" dirty="0"/>
              <a:t>-</a:t>
            </a:r>
            <a:r>
              <a:rPr lang="zh-TW" altLang="en-US" sz="1600" dirty="0"/>
              <a:t>各單位總設備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每小時</a:t>
            </a:r>
            <a:r>
              <a:rPr lang="en-US" altLang="zh-TW" sz="1600" dirty="0"/>
              <a:t>-</a:t>
            </a:r>
            <a:r>
              <a:rPr lang="zh-TW" altLang="en-US" sz="1600" dirty="0"/>
              <a:t>單位總設備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靜態檔案完整率指標</a:t>
            </a:r>
            <a:endParaRPr lang="en-US" altLang="zh-TW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/>
              <a:t>動態檔案完整率指標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9FE255B-2AB0-4370-8231-CB84C31A4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9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95DE6A-24B0-429E-A6E6-AFB2CF65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70577"/>
            <a:ext cx="8425631" cy="647973"/>
          </a:xfrm>
        </p:spPr>
        <p:txBody>
          <a:bodyPr/>
          <a:lstStyle/>
          <a:p>
            <a:r>
              <a:rPr lang="zh-TW" altLang="en-US" dirty="0"/>
              <a:t>是否有傳送此設備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8756" y="6346982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3346247" y="4749188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Present</a:t>
            </a:r>
            <a:endParaRPr lang="zh-TW" altLang="en-US" sz="14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91536"/>
              </p:ext>
            </p:extLst>
          </p:nvPr>
        </p:nvGraphicFramePr>
        <p:xfrm>
          <a:off x="1012030" y="5336062"/>
          <a:ext cx="7272809" cy="1468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目前即時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每小時統計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當日統計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當日累計</a:t>
                      </a:r>
                      <a:endParaRPr lang="en-US" altLang="zh-TW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累計到目前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單位總設備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設備通過完整率門檻百分比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xmlns="" id="{8CCE19C0-1CDC-492B-B690-FC8644EC9737}"/>
              </a:ext>
            </a:extLst>
          </p:cNvPr>
          <p:cNvSpPr txBox="1">
            <a:spLocks/>
          </p:cNvSpPr>
          <p:nvPr/>
        </p:nvSpPr>
        <p:spPr bwMode="auto">
          <a:xfrm>
            <a:off x="4660592" y="6435279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08622"/>
              </p:ext>
            </p:extLst>
          </p:nvPr>
        </p:nvGraphicFramePr>
        <p:xfrm>
          <a:off x="157568" y="1645089"/>
          <a:ext cx="8138716" cy="2992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5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016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02:59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23:01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24:00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新細明體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9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9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rgbClr val="0070C0"/>
                          </a:solidFill>
                          <a:latin typeface="新細明體"/>
                          <a:ea typeface="+mn-ea"/>
                        </a:rPr>
                        <a:t>□</a:t>
                      </a:r>
                      <a:endParaRPr lang="zh-TW" altLang="en-US" sz="1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1025297" y="128381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753489" y="128381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267964" y="128381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289993" y="128381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65257" y="1562048"/>
            <a:ext cx="76328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8329831" y="146178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時間軸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300485" y="4981355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動態資料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完整率的計算維度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5626" y="210111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87984" y="4557503"/>
            <a:ext cx="0" cy="254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5656" y="210111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79362" y="2101112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527744" y="2116245"/>
            <a:ext cx="276374" cy="24950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7747" y="4679464"/>
            <a:ext cx="894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625114" y="4692446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：單位設備建構數        √ ：表回傳的</a:t>
            </a:r>
            <a:r>
              <a:rPr lang="en-US" altLang="zh-TW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0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檔案中有含此設備</a:t>
            </a:r>
          </a:p>
        </p:txBody>
      </p:sp>
    </p:spTree>
    <p:extLst>
      <p:ext uri="{BB962C8B-B14F-4D97-AF65-F5344CB8AC3E}">
        <p14:creationId xmlns:p14="http://schemas.microsoft.com/office/powerpoint/2010/main" val="31223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13DE67C8-F038-423C-BB95-D94BC8416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BCEE7EF-5739-4116-8E9D-362C6E5F9096}"/>
              </a:ext>
            </a:extLst>
          </p:cNvPr>
          <p:cNvSpPr/>
          <p:nvPr/>
        </p:nvSpPr>
        <p:spPr>
          <a:xfrm>
            <a:off x="292330" y="375544"/>
            <a:ext cx="75103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目前即時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各單位總設備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完整率資料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9243916-7818-45BF-B68E-94A87177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10" y="1700808"/>
            <a:ext cx="7798319" cy="44584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09037D-4B89-4F46-A190-611D00CE2C6A}"/>
              </a:ext>
            </a:extLst>
          </p:cNvPr>
          <p:cNvSpPr/>
          <p:nvPr/>
        </p:nvSpPr>
        <p:spPr>
          <a:xfrm>
            <a:off x="6012160" y="5093050"/>
            <a:ext cx="446854" cy="28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DCFD44C-64A9-4667-B5DB-7E0EA99F6CB4}"/>
              </a:ext>
            </a:extLst>
          </p:cNvPr>
          <p:cNvSpPr/>
          <p:nvPr/>
        </p:nvSpPr>
        <p:spPr>
          <a:xfrm>
            <a:off x="5682301" y="3256846"/>
            <a:ext cx="659718" cy="28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088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xmlns="" id="{AC666DEF-9AB1-4623-882E-06344F81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0965"/>
              </p:ext>
            </p:extLst>
          </p:nvPr>
        </p:nvGraphicFramePr>
        <p:xfrm>
          <a:off x="2639601" y="2529771"/>
          <a:ext cx="6272590" cy="20255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95425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022705">
                  <a:extLst>
                    <a:ext uri="{9D8B030D-6E8A-4147-A177-3AD203B41FA5}">
                      <a16:colId xmlns:a16="http://schemas.microsoft.com/office/drawing/2014/main" xmlns="" val="2270098885"/>
                    </a:ext>
                  </a:extLst>
                </a:gridCol>
                <a:gridCol w="1076445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  <a:gridCol w="959337">
                  <a:extLst>
                    <a:ext uri="{9D8B030D-6E8A-4147-A177-3AD203B41FA5}">
                      <a16:colId xmlns:a16="http://schemas.microsoft.com/office/drawing/2014/main" xmlns="" val="2850036412"/>
                    </a:ext>
                  </a:extLst>
                </a:gridCol>
                <a:gridCol w="964153">
                  <a:extLst>
                    <a:ext uri="{9D8B030D-6E8A-4147-A177-3AD203B41FA5}">
                      <a16:colId xmlns:a16="http://schemas.microsoft.com/office/drawing/2014/main" xmlns="" val="2960177714"/>
                    </a:ext>
                  </a:extLst>
                </a:gridCol>
                <a:gridCol w="954525">
                  <a:extLst>
                    <a:ext uri="{9D8B030D-6E8A-4147-A177-3AD203B41FA5}">
                      <a16:colId xmlns:a16="http://schemas.microsoft.com/office/drawing/2014/main" xmlns="" val="442213423"/>
                    </a:ext>
                  </a:extLst>
                </a:gridCol>
              </a:tblGrid>
              <a:tr h="278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zh-TW" sz="10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檔名</a:t>
                      </a:r>
                      <a:endParaRPr lang="zh-TW" altLang="zh-TW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zh-TW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kumimoji="0" lang="zh-TW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</a:t>
                      </a: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kumimoji="0" lang="zh-TW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3388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-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338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338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</a:t>
                      </a: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-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3355757"/>
                  </a:ext>
                </a:extLst>
              </a:tr>
              <a:tr h="278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0" lang="en-US" altLang="zh-TW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xx:xx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82072004"/>
                  </a:ext>
                </a:extLst>
              </a:tr>
              <a:tr h="452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23:59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份</a:t>
                      </a:r>
                      <a:endParaRPr lang="en-US" altLang="zh-TW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XML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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-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 2" panose="05020102010507070707" pitchFamily="18" charset="2"/>
                        </a:rPr>
                        <a:t>-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5071808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xmlns="" id="{D95E2CD4-FBF9-457D-9800-146FC3453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05804"/>
              </p:ext>
            </p:extLst>
          </p:nvPr>
        </p:nvGraphicFramePr>
        <p:xfrm>
          <a:off x="178635" y="2513060"/>
          <a:ext cx="2267744" cy="86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803">
                  <a:extLst>
                    <a:ext uri="{9D8B030D-6E8A-4147-A177-3AD203B41FA5}">
                      <a16:colId xmlns:a16="http://schemas.microsoft.com/office/drawing/2014/main" xmlns="" val="2962920660"/>
                    </a:ext>
                  </a:extLst>
                </a:gridCol>
                <a:gridCol w="603957">
                  <a:extLst>
                    <a:ext uri="{9D8B030D-6E8A-4147-A177-3AD203B41FA5}">
                      <a16:colId xmlns:a16="http://schemas.microsoft.com/office/drawing/2014/main" xmlns="" val="1921221642"/>
                    </a:ext>
                  </a:extLst>
                </a:gridCol>
                <a:gridCol w="1064984">
                  <a:extLst>
                    <a:ext uri="{9D8B030D-6E8A-4147-A177-3AD203B41FA5}">
                      <a16:colId xmlns:a16="http://schemas.microsoft.com/office/drawing/2014/main" xmlns="" val="900724696"/>
                    </a:ext>
                  </a:extLst>
                </a:gridCol>
              </a:tblGrid>
              <a:tr h="2932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487320"/>
                  </a:ext>
                </a:extLst>
              </a:tr>
              <a:tr h="2737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9750846"/>
                  </a:ext>
                </a:extLst>
              </a:tr>
              <a:tr h="2932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r>
                        <a:rPr lang="zh-TW" altLang="en-US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518430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xmlns="" id="{CBA74933-360C-4A2D-B82F-9C97BF986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58996"/>
              </p:ext>
            </p:extLst>
          </p:nvPr>
        </p:nvGraphicFramePr>
        <p:xfrm>
          <a:off x="3131840" y="5078930"/>
          <a:ext cx="3312368" cy="1434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30493">
                  <a:extLst>
                    <a:ext uri="{9D8B030D-6E8A-4147-A177-3AD203B41FA5}">
                      <a16:colId xmlns:a16="http://schemas.microsoft.com/office/drawing/2014/main" xmlns="" val="1680111753"/>
                    </a:ext>
                  </a:extLst>
                </a:gridCol>
                <a:gridCol w="1581875">
                  <a:extLst>
                    <a:ext uri="{9D8B030D-6E8A-4147-A177-3AD203B41FA5}">
                      <a16:colId xmlns:a16="http://schemas.microsoft.com/office/drawing/2014/main" xmlns="" val="3579456710"/>
                    </a:ext>
                  </a:extLst>
                </a:gridCol>
              </a:tblGrid>
              <a:tr h="2454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zh-TW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設備即時資訊</a:t>
                      </a:r>
                      <a:endParaRPr lang="en-US" altLang="zh-TW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51676869"/>
                  </a:ext>
                </a:extLst>
              </a:tr>
              <a:tr h="290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00:01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98/100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4208535"/>
                  </a:ext>
                </a:extLst>
              </a:tr>
              <a:tr h="290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</a:t>
                      </a:r>
                      <a:r>
                        <a:rPr lang="en-US" altLang="zh-TW" sz="1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00:02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99/100</a:t>
                      </a:r>
                      <a:endParaRPr kumimoji="0" lang="zh-TW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795154"/>
                  </a:ext>
                </a:extLst>
              </a:tr>
              <a:tr h="29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kumimoji="0" lang="zh-TW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69725163"/>
                  </a:ext>
                </a:extLst>
              </a:tr>
              <a:tr h="29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2018/01/01 23:59</a:t>
                      </a:r>
                      <a:endPara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100/100</a:t>
                      </a:r>
                      <a:endParaRPr kumimoji="0" lang="zh-TW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6382920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8AD5891-0922-4F6A-A2C8-00CD5A751017}"/>
              </a:ext>
            </a:extLst>
          </p:cNvPr>
          <p:cNvSpPr/>
          <p:nvPr/>
        </p:nvSpPr>
        <p:spPr>
          <a:xfrm>
            <a:off x="178636" y="2205283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各單位建構數基本資料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2F8A994-3623-430F-AC6F-1E3DFAED79D4}"/>
              </a:ext>
            </a:extLst>
          </p:cNvPr>
          <p:cNvSpPr/>
          <p:nvPr/>
        </p:nvSpPr>
        <p:spPr>
          <a:xfrm>
            <a:off x="2684008" y="2121002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每分鐘各單位上傳檔案資訊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79006296-7FF7-4D26-A1C9-45C79021F486}"/>
              </a:ext>
            </a:extLst>
          </p:cNvPr>
          <p:cNvGrpSpPr/>
          <p:nvPr/>
        </p:nvGrpSpPr>
        <p:grpSpPr>
          <a:xfrm>
            <a:off x="2684008" y="3291109"/>
            <a:ext cx="6228183" cy="2646317"/>
            <a:chOff x="2395977" y="2292677"/>
            <a:chExt cx="6228183" cy="26463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4848E528-1FBD-43A3-ABFC-DD9BB91A3F32}"/>
                </a:ext>
              </a:extLst>
            </p:cNvPr>
            <p:cNvSpPr/>
            <p:nvPr/>
          </p:nvSpPr>
          <p:spPr>
            <a:xfrm>
              <a:off x="2395977" y="2292677"/>
              <a:ext cx="6228183" cy="2683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4A206D1-478C-4F3E-876D-7D4D5286C179}"/>
                </a:ext>
              </a:extLst>
            </p:cNvPr>
            <p:cNvSpPr/>
            <p:nvPr/>
          </p:nvSpPr>
          <p:spPr>
            <a:xfrm>
              <a:off x="2843809" y="4372826"/>
              <a:ext cx="3312368" cy="278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" name="接點: 肘形 4">
              <a:extLst>
                <a:ext uri="{FF2B5EF4-FFF2-40B4-BE49-F238E27FC236}">
                  <a16:creationId xmlns:a16="http://schemas.microsoft.com/office/drawing/2014/main" xmlns="" id="{D0A21753-B9BF-4508-935F-764B95EF9764}"/>
                </a:ext>
              </a:extLst>
            </p:cNvPr>
            <p:cNvCxnSpPr>
              <a:cxnSpLocks/>
              <a:stCxn id="3" idx="1"/>
              <a:endCxn id="20" idx="1"/>
            </p:cNvCxnSpPr>
            <p:nvPr/>
          </p:nvCxnSpPr>
          <p:spPr>
            <a:xfrm rot="10800000" flipH="1" flipV="1">
              <a:off x="2395977" y="2426856"/>
              <a:ext cx="447832" cy="2085037"/>
            </a:xfrm>
            <a:prstGeom prst="bentConnector3">
              <a:avLst>
                <a:gd name="adj1" fmla="val -51046"/>
              </a:avLst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FB0500E2-ED14-42A4-9898-A92B2A665D49}"/>
                </a:ext>
              </a:extLst>
            </p:cNvPr>
            <p:cNvSpPr/>
            <p:nvPr/>
          </p:nvSpPr>
          <p:spPr>
            <a:xfrm>
              <a:off x="2395977" y="2638955"/>
              <a:ext cx="6228183" cy="22504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A4B7DC36-6B72-4869-9750-494A041D4D6D}"/>
                </a:ext>
              </a:extLst>
            </p:cNvPr>
            <p:cNvSpPr/>
            <p:nvPr/>
          </p:nvSpPr>
          <p:spPr>
            <a:xfrm>
              <a:off x="2843809" y="4660858"/>
              <a:ext cx="3312368" cy="27813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xmlns="" id="{D8BEA7AD-A2F9-4B16-BCC5-F4ACC81867BE}"/>
                </a:ext>
              </a:extLst>
            </p:cNvPr>
            <p:cNvCxnSpPr>
              <a:cxnSpLocks/>
              <a:stCxn id="25" idx="3"/>
              <a:endCxn id="26" idx="3"/>
            </p:cNvCxnSpPr>
            <p:nvPr/>
          </p:nvCxnSpPr>
          <p:spPr>
            <a:xfrm flipH="1">
              <a:off x="6156177" y="2751476"/>
              <a:ext cx="2467983" cy="2048450"/>
            </a:xfrm>
            <a:prstGeom prst="bentConnector3">
              <a:avLst>
                <a:gd name="adj1" fmla="val -9263"/>
              </a:avLst>
            </a:prstGeom>
            <a:ln w="12700"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960001B-28C1-4712-A5CA-60E1832E2DDB}"/>
              </a:ext>
            </a:extLst>
          </p:cNvPr>
          <p:cNvSpPr/>
          <p:nvPr/>
        </p:nvSpPr>
        <p:spPr>
          <a:xfrm>
            <a:off x="292330" y="375544"/>
            <a:ext cx="75103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目前即時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各單位總設備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完整率資料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89C5EDC3-485C-4D8B-A418-760E87E0B9D6}"/>
                  </a:ext>
                </a:extLst>
              </p:cNvPr>
              <p:cNvSpPr/>
              <p:nvPr/>
            </p:nvSpPr>
            <p:spPr>
              <a:xfrm>
                <a:off x="247139" y="1242101"/>
                <a:ext cx="5769400" cy="7096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公式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r>
                  <a:rPr lang="zh-TW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單位設備</m:t>
                    </m:r>
                    <m:r>
                      <a:rPr lang="zh-TW" altLang="en-US" sz="1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即時資料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完整率</m:t>
                    </m:r>
                    <m:r>
                      <a:rPr lang="en-US" altLang="zh-TW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400" b="1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zh-TW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單位</m:t>
                        </m:r>
                        <m:r>
                          <m:rPr>
                            <m:sty m:val="p"/>
                          </m:rPr>
                          <a:rPr lang="en-US" altLang="zh-TW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XML</m:t>
                        </m:r>
                        <m:r>
                          <a:rPr lang="zh-TW" altLang="en-US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檔案內所提供的設備數</m:t>
                        </m:r>
                      </m:num>
                      <m:den>
                        <m:r>
                          <a:rPr lang="zh-TW" alt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單位設備建構數</m:t>
                        </m:r>
                      </m:den>
                    </m:f>
                  </m:oMath>
                </a14:m>
                <a:r>
                  <a:rPr lang="zh-TW" altLang="en-US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en-US" altLang="zh-TW" sz="1400" dirty="0">
                    <a:solidFill>
                      <a:srgbClr val="0066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*100%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C5EDC3-485C-4D8B-A418-760E87E0B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9" y="1242101"/>
                <a:ext cx="5769400" cy="709681"/>
              </a:xfrm>
              <a:prstGeom prst="rect">
                <a:avLst/>
              </a:prstGeom>
              <a:blipFill rotWithShape="0">
                <a:blip r:embed="rId3"/>
                <a:stretch>
                  <a:fillRect l="-211" t="-1695" b="-5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556169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MS Gothic"/>
        <a:cs typeface=""/>
      </a:majorFont>
      <a:minorFont>
        <a:latin typeface="MS Gothic"/>
        <a:ea typeface="MS Gothic"/>
        <a:cs typeface="華康中黑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21455</TotalTime>
  <Words>6001</Words>
  <Application>Microsoft Office PowerPoint</Application>
  <PresentationFormat>如螢幕大小 (4:3)</PresentationFormat>
  <Paragraphs>3264</Paragraphs>
  <Slides>41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3" baseType="lpstr">
      <vt:lpstr>MS Gothic</vt:lpstr>
      <vt:lpstr>華康中黑體</vt:lpstr>
      <vt:lpstr>華康中圓體(P)</vt:lpstr>
      <vt:lpstr>微軟正黑體</vt:lpstr>
      <vt:lpstr>新細明體</vt:lpstr>
      <vt:lpstr>標楷體</vt:lpstr>
      <vt:lpstr>Arial</vt:lpstr>
      <vt:lpstr>Cambria Math</vt:lpstr>
      <vt:lpstr>Times New Roman</vt:lpstr>
      <vt:lpstr>Wingdings</vt:lpstr>
      <vt:lpstr>Wingdings 2</vt:lpstr>
      <vt:lpstr>預設簡報設計</vt:lpstr>
      <vt:lpstr>PowerPoint 簡報</vt:lpstr>
      <vt:lpstr>一、檔案介接率</vt:lpstr>
      <vt:lpstr>VD靜態檔案介接率指標</vt:lpstr>
      <vt:lpstr>靜態檔案介接率指標-以VD設備為範例</vt:lpstr>
      <vt:lpstr>動態檔案介接率指標-以CMS設備為範例</vt:lpstr>
      <vt:lpstr>二、資料完整率</vt:lpstr>
      <vt:lpstr>是否有傳送此設備</vt:lpstr>
      <vt:lpstr>PowerPoint 簡報</vt:lpstr>
      <vt:lpstr>PowerPoint 簡報</vt:lpstr>
      <vt:lpstr>每小時單支設備完整率計算維度</vt:lpstr>
      <vt:lpstr>每小時-單支設備-完整率資料</vt:lpstr>
      <vt:lpstr>每小時統計區間-單支設備-完整率資料</vt:lpstr>
      <vt:lpstr>每小時統計-單位總設備-完整率資料(範例)</vt:lpstr>
      <vt:lpstr>PowerPoint 簡報</vt:lpstr>
      <vt:lpstr>每日總設備完整率計算維度</vt:lpstr>
      <vt:lpstr>每日統計-單位總設備-完整率資料(範例)</vt:lpstr>
      <vt:lpstr>當日累積總設備完整率計算維度</vt:lpstr>
      <vt:lpstr>當日累計-單位總設備-完整率資料</vt:lpstr>
      <vt:lpstr>PowerPoint 簡報</vt:lpstr>
      <vt:lpstr>三、資料維護率</vt:lpstr>
      <vt:lpstr>維護率判斷欄位</vt:lpstr>
      <vt:lpstr>即時資料維護率計算維度</vt:lpstr>
      <vt:lpstr>PowerPoint 簡報</vt:lpstr>
      <vt:lpstr>每小時單支設備維護率計算維度</vt:lpstr>
      <vt:lpstr>維護率的分母-從完整率而來</vt:lpstr>
      <vt:lpstr>維護率計算公式</vt:lpstr>
      <vt:lpstr>四、資料即時率</vt:lpstr>
      <vt:lpstr>即時率定義說明</vt:lpstr>
      <vt:lpstr>資料即時率計算維度</vt:lpstr>
      <vt:lpstr>PowerPoint 簡報</vt:lpstr>
      <vt:lpstr>資料即時率計算維度-小時</vt:lpstr>
      <vt:lpstr>資料即時率計算維度-當日統計</vt:lpstr>
      <vt:lpstr>五、資料妥善率</vt:lpstr>
      <vt:lpstr>VD 檢核</vt:lpstr>
      <vt:lpstr>PowerPoint 簡報</vt:lpstr>
      <vt:lpstr>資料妥善率計算維度-小時</vt:lpstr>
      <vt:lpstr>資料妥善計算維度-當日統計</vt:lpstr>
      <vt:lpstr>總結</vt:lpstr>
      <vt:lpstr>KPI 問題討論</vt:lpstr>
      <vt:lpstr>以目前公式為例</vt:lpstr>
      <vt:lpstr>各設備指標公式差異說明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kao</dc:creator>
  <cp:lastModifiedBy>吳怡潔(Siena Wu)</cp:lastModifiedBy>
  <cp:revision>3878</cp:revision>
  <cp:lastPrinted>2017-10-06T08:49:28Z</cp:lastPrinted>
  <dcterms:created xsi:type="dcterms:W3CDTF">2007-08-23T09:28:02Z</dcterms:created>
  <dcterms:modified xsi:type="dcterms:W3CDTF">2018-08-27T08:39:25Z</dcterms:modified>
</cp:coreProperties>
</file>